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0" r:id="rId3"/>
    <p:sldId id="258" r:id="rId4"/>
    <p:sldId id="288" r:id="rId5"/>
    <p:sldId id="259" r:id="rId6"/>
    <p:sldId id="289" r:id="rId7"/>
    <p:sldId id="297" r:id="rId8"/>
    <p:sldId id="290" r:id="rId9"/>
    <p:sldId id="295" r:id="rId10"/>
    <p:sldId id="260" r:id="rId11"/>
    <p:sldId id="291" r:id="rId12"/>
    <p:sldId id="262" r:id="rId13"/>
    <p:sldId id="263" r:id="rId14"/>
    <p:sldId id="269" r:id="rId15"/>
    <p:sldId id="298" r:id="rId16"/>
    <p:sldId id="299"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DB4AD-59AF-458C-83E8-C6F1A028B6E6}"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A944A-4F6C-4B3A-B492-1619EA3CB689}" type="slidenum">
              <a:rPr lang="en-US" smtClean="0"/>
              <a:t>‹#›</a:t>
            </a:fld>
            <a:endParaRPr lang="en-US"/>
          </a:p>
        </p:txBody>
      </p:sp>
    </p:spTree>
    <p:extLst>
      <p:ext uri="{BB962C8B-B14F-4D97-AF65-F5344CB8AC3E}">
        <p14:creationId xmlns:p14="http://schemas.microsoft.com/office/powerpoint/2010/main" val="163422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84B1F6B-212A-C25D-4070-C4227C3F05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CE187434-822E-3720-38BF-F54C4BC4F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075BD472-A34E-6177-7053-E20B58AFF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00453A-6500-4F8C-B0F1-1735BFCAC4D6}"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0746686-3223-8E9E-5108-185E499AE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879AE0D-55F1-E237-1108-EAE6633705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59E5BEC9-599A-A27B-7DC1-4A5FA508ED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09313-9EA9-4A32-8362-513203A73CA1}"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DFC3C77-F66C-D321-F802-F21902A61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F2326C0-5717-7422-E5B8-0FAE533668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D79E52A8-B9E3-31EB-8637-5DFD39EC39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C977C0-DE48-44D5-A6D1-09BA57BBC217}"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3AD9B41-F2B1-A219-395D-B00F204EF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2409F0E-C459-7A05-D7D5-34C9E42C63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6E49FE35-5F34-2463-DBF1-17E9FF528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134B81-EE86-4272-A74C-8628ECC51D51}"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28C8FE7-8077-0907-9A52-637BE3616D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55E1322-5E90-A801-F855-E76700CE7D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91E1686D-16D9-3735-F21F-BB9AE487C0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B1F5F3-7CEB-4D06-A21B-3B670E9709B4}"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7170BBE-FB3E-6312-3A73-4A0DD63FC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086343F-EF31-F3C0-AB7B-514B025C7B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D7D2A2F3-5EA3-9199-53E8-8BD6F1C72B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34BD9A-5B5B-4F62-99B8-737C126872F7}"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159B53D-BB90-0FAA-BECE-36577A3D10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6B3DDF3-3412-E802-64FA-EBB0F9BFDC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F33DDAA-C46C-ECF6-0D7A-2CE5525499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05FF26-EBF0-464F-B013-D80CF5E75C45}"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65C6062-A065-2F9F-292F-ED232B0B7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9E7C65F-C181-C253-AD9B-E16483527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971C0324-5EDF-0179-614D-3D3CDAF67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797642-BC7A-4730-B03B-657279F06B78}"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F45EE00-8B47-1896-0800-C5A0242C88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74B8BDB-4841-F3E6-DDBD-78C2968F5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885122CE-A287-D46C-3F66-7F6BF8EA4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4CD40E-9FAD-498A-97D2-61819E49F7B9}"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CE5A98E-C3FA-6910-5510-B2CB1868A0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402C892-E930-5E48-783D-C454EC6EC4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D09508FC-6C20-5F51-4088-6755A95B8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2575">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597025" indent="-225425">
              <a:spcBef>
                <a:spcPct val="30000"/>
              </a:spcBef>
              <a:defRPr sz="1200">
                <a:solidFill>
                  <a:schemeClr val="tx1"/>
                </a:solidFill>
                <a:latin typeface="Calibri" panose="020F0502020204030204" pitchFamily="34" charset="0"/>
              </a:defRPr>
            </a:lvl4pPr>
            <a:lvl5pPr marL="2054225" indent="-225425">
              <a:spcBef>
                <a:spcPct val="30000"/>
              </a:spcBef>
              <a:defRPr sz="1200">
                <a:solidFill>
                  <a:schemeClr val="tx1"/>
                </a:solidFill>
                <a:latin typeface="Calibri" panose="020F0502020204030204" pitchFamily="34" charset="0"/>
              </a:defRPr>
            </a:lvl5pPr>
            <a:lvl6pPr marL="2511425" indent="-225425" eaLnBrk="0" fontAlgn="base" hangingPunct="0">
              <a:spcBef>
                <a:spcPct val="30000"/>
              </a:spcBef>
              <a:spcAft>
                <a:spcPct val="0"/>
              </a:spcAft>
              <a:defRPr sz="1200">
                <a:solidFill>
                  <a:schemeClr val="tx1"/>
                </a:solidFill>
                <a:latin typeface="Calibri" panose="020F0502020204030204" pitchFamily="34" charset="0"/>
              </a:defRPr>
            </a:lvl6pPr>
            <a:lvl7pPr marL="2968625" indent="-225425" eaLnBrk="0" fontAlgn="base" hangingPunct="0">
              <a:spcBef>
                <a:spcPct val="30000"/>
              </a:spcBef>
              <a:spcAft>
                <a:spcPct val="0"/>
              </a:spcAft>
              <a:defRPr sz="1200">
                <a:solidFill>
                  <a:schemeClr val="tx1"/>
                </a:solidFill>
                <a:latin typeface="Calibri" panose="020F0502020204030204" pitchFamily="34" charset="0"/>
              </a:defRPr>
            </a:lvl7pPr>
            <a:lvl8pPr marL="3425825" indent="-225425" eaLnBrk="0" fontAlgn="base" hangingPunct="0">
              <a:spcBef>
                <a:spcPct val="30000"/>
              </a:spcBef>
              <a:spcAft>
                <a:spcPct val="0"/>
              </a:spcAft>
              <a:defRPr sz="1200">
                <a:solidFill>
                  <a:schemeClr val="tx1"/>
                </a:solidFill>
                <a:latin typeface="Calibri" panose="020F0502020204030204" pitchFamily="34" charset="0"/>
              </a:defRPr>
            </a:lvl8pPr>
            <a:lvl9pPr marL="38830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F87BEB-240B-4910-9851-41AA434FB672}"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AD0D-F8F4-42CF-8E41-1A4BDB19D65F}"/>
              </a:ext>
            </a:extLst>
          </p:cNvPr>
          <p:cNvSpPr>
            <a:spLocks noGrp="1"/>
          </p:cNvSpPr>
          <p:nvPr>
            <p:ph type="ctrTitle"/>
          </p:nvPr>
        </p:nvSpPr>
        <p:spPr>
          <a:xfrm>
            <a:off x="1524000" y="1122363"/>
            <a:ext cx="9144000" cy="2387600"/>
          </a:xfrm>
          <a:noFill/>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FD82A63-4D3F-49C4-8E3D-6DA62E7DE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048D0F-4AC3-4103-997F-DD61EBE5371A}"/>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5" name="Footer Placeholder 4">
            <a:extLst>
              <a:ext uri="{FF2B5EF4-FFF2-40B4-BE49-F238E27FC236}">
                <a16:creationId xmlns:a16="http://schemas.microsoft.com/office/drawing/2014/main" id="{2327288F-3628-4BFC-A43F-1643F427C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33E6F-DA9A-4695-A950-5D8F9280C084}"/>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388843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DEDC-2FEB-4CBF-AE80-2101AC1F6692}"/>
              </a:ext>
            </a:extLst>
          </p:cNvPr>
          <p:cNvSpPr>
            <a:spLocks noGrp="1"/>
          </p:cNvSpPr>
          <p:nvPr>
            <p:ph type="title"/>
          </p:nvPr>
        </p:nvSpPr>
        <p:spPr>
          <a:blipFill dpi="0" rotWithShape="1">
            <a:blip r:embed="rId2"/>
            <a:srcRect/>
            <a:stretch>
              <a:fillRect t="5000" r="85000" b="10000"/>
            </a:stretch>
          </a:blipFill>
        </p:spPr>
        <p:txBody>
          <a:bodyPr/>
          <a:lstStyle>
            <a:lvl1pPr algn="ctr">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AC2A46F-8579-4280-9017-9E1E35A0C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D1613-856B-4715-AB34-34BD9B4CB0AE}"/>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5" name="Footer Placeholder 4">
            <a:extLst>
              <a:ext uri="{FF2B5EF4-FFF2-40B4-BE49-F238E27FC236}">
                <a16:creationId xmlns:a16="http://schemas.microsoft.com/office/drawing/2014/main" id="{16D43B63-1311-45A2-ACD5-82411EA9D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FEA2E-9ACA-460B-AB9A-2B16675B905C}"/>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335473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4EFFD-2A78-4DF4-B713-3B6ADCB15712}"/>
              </a:ext>
            </a:extLst>
          </p:cNvPr>
          <p:cNvSpPr>
            <a:spLocks noGrp="1"/>
          </p:cNvSpPr>
          <p:nvPr>
            <p:ph type="title" orient="vert"/>
          </p:nvPr>
        </p:nvSpPr>
        <p:spPr>
          <a:xfrm>
            <a:off x="8724900" y="365125"/>
            <a:ext cx="2628900" cy="5811838"/>
          </a:xfrm>
          <a:noFill/>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0A48D-4C26-4EF8-A403-B42F5C10B5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96AE0-4385-4F06-9F60-63C15D493398}"/>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5" name="Footer Placeholder 4">
            <a:extLst>
              <a:ext uri="{FF2B5EF4-FFF2-40B4-BE49-F238E27FC236}">
                <a16:creationId xmlns:a16="http://schemas.microsoft.com/office/drawing/2014/main" id="{355778B4-529B-49AC-83A2-299201CFB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D8BAC-24B9-456B-ACCA-B4514D6D2882}"/>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78525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8CF6-A8FD-4EEE-A4E5-FEA0937B77FE}"/>
              </a:ext>
            </a:extLst>
          </p:cNvPr>
          <p:cNvSpPr>
            <a:spLocks noGrp="1"/>
          </p:cNvSpPr>
          <p:nvPr>
            <p:ph type="title"/>
          </p:nvPr>
        </p:nvSpPr>
        <p:spPr>
          <a:blipFill dpi="0" rotWithShape="1">
            <a:blip r:embed="rId2"/>
            <a:srcRect/>
            <a:stretch>
              <a:fillRect t="5000" r="85000" b="10000"/>
            </a:stretch>
          </a:blipFill>
        </p:spPr>
        <p:txBody>
          <a:bodyPr/>
          <a:lstStyle>
            <a:lvl1pPr algn="ct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E41A296-9870-40BE-94C4-72E2397B7EBE}"/>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FE6C4E-9B58-45F8-8B9A-58DD194D31BB}"/>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5" name="Footer Placeholder 4">
            <a:extLst>
              <a:ext uri="{FF2B5EF4-FFF2-40B4-BE49-F238E27FC236}">
                <a16:creationId xmlns:a16="http://schemas.microsoft.com/office/drawing/2014/main" id="{90457CCE-C3FE-48E8-B4DA-696749320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7426B-CDC3-4C12-871D-D7E8DF38AFAD}"/>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419428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7200-0FC6-49C1-BE3F-219698E24315}"/>
              </a:ext>
            </a:extLst>
          </p:cNvPr>
          <p:cNvSpPr>
            <a:spLocks noGrp="1"/>
          </p:cNvSpPr>
          <p:nvPr>
            <p:ph type="title"/>
          </p:nvPr>
        </p:nvSpPr>
        <p:spPr>
          <a:xfrm>
            <a:off x="831850" y="1709738"/>
            <a:ext cx="10515600" cy="2852737"/>
          </a:xfrm>
          <a:noFill/>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9254B38-AB74-4E04-87D3-CE71801F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058EF1-DCB2-4258-AB60-AAB00951829D}"/>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5" name="Footer Placeholder 4">
            <a:extLst>
              <a:ext uri="{FF2B5EF4-FFF2-40B4-BE49-F238E27FC236}">
                <a16:creationId xmlns:a16="http://schemas.microsoft.com/office/drawing/2014/main" id="{A8232BF3-947C-40C3-BA02-ED221050C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12B73-8A57-4172-93CC-5F643D6BB36D}"/>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251488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4B8A-4E15-4C1B-9C09-8CD1170673E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5D5B166-1264-434D-BE84-3568CB90C9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44A7C8-1149-441F-BF7E-734CCD5BB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6BC36E-B9E4-4E60-986D-9EC5748E26E0}"/>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6" name="Footer Placeholder 5">
            <a:extLst>
              <a:ext uri="{FF2B5EF4-FFF2-40B4-BE49-F238E27FC236}">
                <a16:creationId xmlns:a16="http://schemas.microsoft.com/office/drawing/2014/main" id="{4BEE68F6-08FE-4039-96A9-FA7ACE94C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A2B63-D397-4260-9828-D678E4BD2D0E}"/>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355374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E7F2-5922-4108-8808-97832C7CB5E4}"/>
              </a:ext>
            </a:extLst>
          </p:cNvPr>
          <p:cNvSpPr>
            <a:spLocks noGrp="1"/>
          </p:cNvSpPr>
          <p:nvPr>
            <p:ph type="title"/>
          </p:nvPr>
        </p:nvSpPr>
        <p:spPr>
          <a:xfrm>
            <a:off x="839788" y="365125"/>
            <a:ext cx="10515600" cy="1325563"/>
          </a:xfrm>
          <a:blipFill dpi="0" rotWithShape="1">
            <a:blip r:embed="rId2">
              <a:alphaModFix amt="93000"/>
            </a:blip>
            <a:srcRect/>
            <a:stretch>
              <a:fillRect t="5000" r="85000" b="10000"/>
            </a:stretch>
          </a:blipFill>
        </p:spPr>
        <p:txBody>
          <a:bodyPr/>
          <a:lstStyle>
            <a:lvl1pPr algn="ct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E72BD0F-4C65-4423-A93D-36D095BA8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CE100-88E1-48B2-8F11-3378995614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627FF4-9B70-4C65-A892-CA3EE43AA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21870-39D9-4F9A-AECE-0D174349E0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3C027-285C-4C5F-B853-A6602817C8EE}"/>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8" name="Footer Placeholder 7">
            <a:extLst>
              <a:ext uri="{FF2B5EF4-FFF2-40B4-BE49-F238E27FC236}">
                <a16:creationId xmlns:a16="http://schemas.microsoft.com/office/drawing/2014/main" id="{69789D97-95FC-4734-BCF4-25E3EBB48F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D35C5F-DD60-46A7-9E72-D0B762EE722F}"/>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117874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19FF-9D4B-4F13-9CCE-158224DDA5BB}"/>
              </a:ext>
            </a:extLst>
          </p:cNvPr>
          <p:cNvSpPr>
            <a:spLocks noGrp="1"/>
          </p:cNvSpPr>
          <p:nvPr>
            <p:ph type="title"/>
          </p:nvPr>
        </p:nvSpPr>
        <p:spPr>
          <a:blipFill dpi="0" rotWithShape="1">
            <a:blip r:embed="rId2"/>
            <a:srcRect/>
            <a:stretch>
              <a:fillRect t="5000" r="85000" b="10000"/>
            </a:stretch>
          </a:blipFill>
        </p:spPr>
        <p:txBody>
          <a:bodyPr/>
          <a:lstStyle>
            <a:lvl1pPr algn="ct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4A101B88-0AE4-40A1-86E2-761802CFAEB2}"/>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4" name="Footer Placeholder 3">
            <a:extLst>
              <a:ext uri="{FF2B5EF4-FFF2-40B4-BE49-F238E27FC236}">
                <a16:creationId xmlns:a16="http://schemas.microsoft.com/office/drawing/2014/main" id="{68AE5060-C48A-4B51-97B4-26B4FD31A2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5207CC-7398-48CA-9314-601A549E8858}"/>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107972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69B52-C947-4E58-99E6-287CD00D402E}"/>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3" name="Footer Placeholder 2">
            <a:extLst>
              <a:ext uri="{FF2B5EF4-FFF2-40B4-BE49-F238E27FC236}">
                <a16:creationId xmlns:a16="http://schemas.microsoft.com/office/drawing/2014/main" id="{17FFE254-7C84-4169-B88F-8E2C097DDA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BAAFA-0322-4003-9C64-E9A41C70BAE5}"/>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7161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C563-8AD4-4B96-9E08-2859565C03FF}"/>
              </a:ext>
            </a:extLst>
          </p:cNvPr>
          <p:cNvSpPr>
            <a:spLocks noGrp="1"/>
          </p:cNvSpPr>
          <p:nvPr>
            <p:ph type="title"/>
          </p:nvPr>
        </p:nvSpPr>
        <p:spPr>
          <a:xfrm>
            <a:off x="839788" y="457200"/>
            <a:ext cx="3932237" cy="1600200"/>
          </a:xfrm>
          <a:blipFill dpi="0" rotWithShape="1">
            <a:blip r:embed="rId2"/>
            <a:srcRect/>
            <a:stretch>
              <a:fillRect t="5000" r="65000" b="10000"/>
            </a:stretch>
          </a:blipFill>
        </p:spPr>
        <p:txBody>
          <a:bodyPr anchor="b"/>
          <a:lstStyle>
            <a:lvl1pPr algn="r">
              <a:defRPr sz="32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BA6783F-6B71-459F-AB25-812D65B9723D}"/>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C6E33F2-A687-484E-BAED-93E322B773DD}"/>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EE2B78F-6D9B-4C68-8D61-77B105966192}"/>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6" name="Footer Placeholder 5">
            <a:extLst>
              <a:ext uri="{FF2B5EF4-FFF2-40B4-BE49-F238E27FC236}">
                <a16:creationId xmlns:a16="http://schemas.microsoft.com/office/drawing/2014/main" id="{4D39E30B-289C-4EBC-B55C-7E6423A42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06F3D-3211-44EF-A066-7A7018D2A655}"/>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33375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FB6F-32E3-44F8-889A-78144F9887EF}"/>
              </a:ext>
            </a:extLst>
          </p:cNvPr>
          <p:cNvSpPr>
            <a:spLocks noGrp="1"/>
          </p:cNvSpPr>
          <p:nvPr>
            <p:ph type="title"/>
          </p:nvPr>
        </p:nvSpPr>
        <p:spPr>
          <a:xfrm>
            <a:off x="839788" y="457200"/>
            <a:ext cx="3932237" cy="1600200"/>
          </a:xfrm>
          <a:blipFill dpi="0" rotWithShape="1">
            <a:blip r:embed="rId2"/>
            <a:srcRect/>
            <a:stretch>
              <a:fillRect t="5000" r="65000" b="10000"/>
            </a:stretch>
          </a:blipFill>
        </p:spPr>
        <p:txBody>
          <a:bodyPr anchor="b"/>
          <a:lstStyle>
            <a:lvl1pPr algn="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96DCACA-8828-4708-9F72-99F281B768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A406FB-A106-418A-B28C-FEA7DA093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5B7EA-2E79-44AC-AAC6-FA84FFA54E44}"/>
              </a:ext>
            </a:extLst>
          </p:cNvPr>
          <p:cNvSpPr>
            <a:spLocks noGrp="1"/>
          </p:cNvSpPr>
          <p:nvPr>
            <p:ph type="dt" sz="half" idx="10"/>
          </p:nvPr>
        </p:nvSpPr>
        <p:spPr/>
        <p:txBody>
          <a:bodyPr/>
          <a:lstStyle/>
          <a:p>
            <a:fld id="{C01649CE-8D0C-4A20-AF24-5ABEA9114086}" type="datetimeFigureOut">
              <a:rPr lang="en-US" smtClean="0"/>
              <a:t>6/30/2022</a:t>
            </a:fld>
            <a:endParaRPr lang="en-US"/>
          </a:p>
        </p:txBody>
      </p:sp>
      <p:sp>
        <p:nvSpPr>
          <p:cNvPr id="6" name="Footer Placeholder 5">
            <a:extLst>
              <a:ext uri="{FF2B5EF4-FFF2-40B4-BE49-F238E27FC236}">
                <a16:creationId xmlns:a16="http://schemas.microsoft.com/office/drawing/2014/main" id="{FF86063C-4BD0-48D4-BFD4-545F3D433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83100-9E44-41BD-ACED-D29A1C7DFD4D}"/>
              </a:ext>
            </a:extLst>
          </p:cNvPr>
          <p:cNvSpPr>
            <a:spLocks noGrp="1"/>
          </p:cNvSpPr>
          <p:nvPr>
            <p:ph type="sldNum" sz="quarter" idx="12"/>
          </p:nvPr>
        </p:nvSpPr>
        <p:spPr/>
        <p:txBody>
          <a:bodyPr/>
          <a:lstStyle/>
          <a:p>
            <a:fld id="{57785712-8127-4EFE-8FF6-3A177A7374FB}" type="slidenum">
              <a:rPr lang="en-US" smtClean="0"/>
              <a:t>‹#›</a:t>
            </a:fld>
            <a:endParaRPr lang="en-US"/>
          </a:p>
        </p:txBody>
      </p:sp>
    </p:spTree>
    <p:extLst>
      <p:ext uri="{BB962C8B-B14F-4D97-AF65-F5344CB8AC3E}">
        <p14:creationId xmlns:p14="http://schemas.microsoft.com/office/powerpoint/2010/main" val="106479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5000" t="15000" r="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F0D885-FD71-41BD-935B-99836FF954DF}"/>
              </a:ext>
            </a:extLst>
          </p:cNvPr>
          <p:cNvSpPr>
            <a:spLocks noGrp="1"/>
          </p:cNvSpPr>
          <p:nvPr>
            <p:ph type="title"/>
          </p:nvPr>
        </p:nvSpPr>
        <p:spPr>
          <a:xfrm>
            <a:off x="838200" y="365125"/>
            <a:ext cx="10515600" cy="1325563"/>
          </a:xfrm>
          <a:prstGeom prst="rect">
            <a:avLst/>
          </a:prstGeom>
          <a:blipFill dpi="0" rotWithShape="1">
            <a:blip r:embed="rId14"/>
            <a:srcRect/>
            <a:stretch>
              <a:fillRect t="5000" r="85000" b="10000"/>
            </a:stretch>
          </a:blip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D461F3-02D9-4896-AFFC-5623D270E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2ADA05E-0B4F-4124-8A53-1D9F461C96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649CE-8D0C-4A20-AF24-5ABEA9114086}" type="datetimeFigureOut">
              <a:rPr lang="en-US" smtClean="0"/>
              <a:t>6/30/2022</a:t>
            </a:fld>
            <a:endParaRPr lang="en-US"/>
          </a:p>
        </p:txBody>
      </p:sp>
      <p:sp>
        <p:nvSpPr>
          <p:cNvPr id="5" name="Footer Placeholder 4">
            <a:extLst>
              <a:ext uri="{FF2B5EF4-FFF2-40B4-BE49-F238E27FC236}">
                <a16:creationId xmlns:a16="http://schemas.microsoft.com/office/drawing/2014/main" id="{E02DE41D-DC91-47D4-83EF-712368543B3B}"/>
              </a:ext>
            </a:extLst>
          </p:cNvPr>
          <p:cNvSpPr>
            <a:spLocks noGrp="1"/>
          </p:cNvSpPr>
          <p:nvPr>
            <p:ph type="ftr" sz="quarter" idx="3"/>
          </p:nvPr>
        </p:nvSpPr>
        <p:spPr>
          <a:xfrm>
            <a:off x="4038600" y="6356350"/>
            <a:ext cx="4114800" cy="365125"/>
          </a:xfrm>
          <a:prstGeom prst="rect">
            <a:avLst/>
          </a:prstGeom>
          <a:blipFill dpi="0" rotWithShape="1">
            <a:blip r:embed="rId15"/>
            <a:srcRect/>
            <a:stretch>
              <a:fillRect t="10000" b="10000"/>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8E355D-4557-46D8-B1F9-387DD6689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85712-8127-4EFE-8FF6-3A177A7374FB}" type="slidenum">
              <a:rPr lang="en-US" smtClean="0"/>
              <a:t>‹#›</a:t>
            </a:fld>
            <a:endParaRPr lang="en-US"/>
          </a:p>
        </p:txBody>
      </p:sp>
    </p:spTree>
    <p:extLst>
      <p:ext uri="{BB962C8B-B14F-4D97-AF65-F5344CB8AC3E}">
        <p14:creationId xmlns:p14="http://schemas.microsoft.com/office/powerpoint/2010/main" val="143100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lene@usc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www.sc.edu/vmps/ts100.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4D72-38D7-490A-966C-31D81190E4B2}"/>
              </a:ext>
            </a:extLst>
          </p:cNvPr>
          <p:cNvSpPr>
            <a:spLocks noGrp="1"/>
          </p:cNvSpPr>
          <p:nvPr>
            <p:ph type="ctrTitle"/>
          </p:nvPr>
        </p:nvSpPr>
        <p:spPr/>
        <p:txBody>
          <a:bodyPr/>
          <a:lstStyle/>
          <a:p>
            <a:r>
              <a:rPr lang="en-US" dirty="0"/>
              <a:t>University of South Carolina Safety Training</a:t>
            </a:r>
          </a:p>
        </p:txBody>
      </p:sp>
      <p:sp>
        <p:nvSpPr>
          <p:cNvPr id="3" name="Subtitle 2">
            <a:extLst>
              <a:ext uri="{FF2B5EF4-FFF2-40B4-BE49-F238E27FC236}">
                <a16:creationId xmlns:a16="http://schemas.microsoft.com/office/drawing/2014/main" id="{F338F793-FA12-46E9-A6C0-CDDCECF0FF3B}"/>
              </a:ext>
            </a:extLst>
          </p:cNvPr>
          <p:cNvSpPr>
            <a:spLocks noGrp="1"/>
          </p:cNvSpPr>
          <p:nvPr>
            <p:ph type="subTitle" idx="1"/>
          </p:nvPr>
        </p:nvSpPr>
        <p:spPr/>
        <p:txBody>
          <a:bodyPr/>
          <a:lstStyle/>
          <a:p>
            <a:r>
              <a:rPr lang="en-US" dirty="0"/>
              <a:t>29 June 2022 </a:t>
            </a:r>
          </a:p>
          <a:p>
            <a:r>
              <a:rPr lang="en-US" dirty="0"/>
              <a:t>Fleet User Safety Session</a:t>
            </a:r>
          </a:p>
        </p:txBody>
      </p:sp>
    </p:spTree>
    <p:extLst>
      <p:ext uri="{BB962C8B-B14F-4D97-AF65-F5344CB8AC3E}">
        <p14:creationId xmlns:p14="http://schemas.microsoft.com/office/powerpoint/2010/main" val="220134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F66DEF7-CE57-9FA8-D1AE-EA38E3988281}"/>
              </a:ext>
            </a:extLst>
          </p:cNvPr>
          <p:cNvSpPr>
            <a:spLocks noGrp="1" noChangeArrowheads="1"/>
          </p:cNvSpPr>
          <p:nvPr>
            <p:ph type="title"/>
          </p:nvPr>
        </p:nvSpPr>
        <p:spPr/>
        <p:txBody>
          <a:bodyPr/>
          <a:lstStyle/>
          <a:p>
            <a:pPr eaLnBrk="1" hangingPunct="1"/>
            <a:r>
              <a:rPr lang="en-US" sz="3200" dirty="0"/>
              <a:t>Fleet User Safety Session </a:t>
            </a:r>
            <a:br>
              <a:rPr lang="en-US" sz="3200" dirty="0"/>
            </a:br>
            <a:r>
              <a:rPr lang="en-US" altLang="en-US" sz="3200" b="1" dirty="0">
                <a:solidFill>
                  <a:schemeClr val="hlink"/>
                </a:solidFill>
              </a:rPr>
              <a:t>Requesting a University Vehicle</a:t>
            </a:r>
          </a:p>
        </p:txBody>
      </p:sp>
      <p:sp>
        <p:nvSpPr>
          <p:cNvPr id="33795" name="Rectangle 3">
            <a:extLst>
              <a:ext uri="{FF2B5EF4-FFF2-40B4-BE49-F238E27FC236}">
                <a16:creationId xmlns:a16="http://schemas.microsoft.com/office/drawing/2014/main" id="{D3C70E81-69D1-B5C3-2DBD-F3841A076EED}"/>
              </a:ext>
            </a:extLst>
          </p:cNvPr>
          <p:cNvSpPr>
            <a:spLocks noGrp="1" noChangeArrowheads="1"/>
          </p:cNvSpPr>
          <p:nvPr>
            <p:ph type="body" idx="1"/>
          </p:nvPr>
        </p:nvSpPr>
        <p:spPr>
          <a:xfrm>
            <a:off x="2162176" y="1814513"/>
            <a:ext cx="8048625" cy="3649662"/>
          </a:xfrm>
        </p:spPr>
        <p:txBody>
          <a:bodyPr/>
          <a:lstStyle/>
          <a:p>
            <a:pPr eaLnBrk="1" hangingPunct="1">
              <a:lnSpc>
                <a:spcPct val="80000"/>
              </a:lnSpc>
            </a:pPr>
            <a:r>
              <a:rPr lang="en-US" altLang="en-US" sz="2000" dirty="0"/>
              <a:t>Submit a USCA Vehicle Reservation Request available online through the Operations website – </a:t>
            </a:r>
            <a:r>
              <a:rPr lang="en-US" altLang="en-US" sz="2000" i="1" u="sng" dirty="0"/>
              <a:t>after</a:t>
            </a:r>
            <a:r>
              <a:rPr lang="en-US" altLang="en-US" sz="2000" i="1" dirty="0"/>
              <a:t> asking Annette (3452) if the date is open</a:t>
            </a:r>
          </a:p>
          <a:p>
            <a:pPr eaLnBrk="1" hangingPunct="1">
              <a:lnSpc>
                <a:spcPct val="80000"/>
              </a:lnSpc>
            </a:pPr>
            <a:r>
              <a:rPr lang="en-US" altLang="en-US" sz="2000" dirty="0"/>
              <a:t>ALL vehicle reservation requests must be approved &amp; on file with Operations prior to actual travel (preferably 2 weeks before)</a:t>
            </a:r>
          </a:p>
          <a:p>
            <a:pPr eaLnBrk="1" hangingPunct="1">
              <a:lnSpc>
                <a:spcPct val="80000"/>
              </a:lnSpc>
            </a:pPr>
            <a:r>
              <a:rPr lang="en-US" altLang="en-US" sz="2000" dirty="0"/>
              <a:t> Reservation times must be strictly followed (others have already reserved the vehicle after you)</a:t>
            </a:r>
          </a:p>
          <a:p>
            <a:pPr eaLnBrk="1" hangingPunct="1">
              <a:lnSpc>
                <a:spcPct val="80000"/>
              </a:lnSpc>
            </a:pPr>
            <a:r>
              <a:rPr lang="en-US" altLang="en-US" sz="2000" dirty="0"/>
              <a:t>If you have any questions, or need to make changes to arrival or departure times, call  Annette at Operations 3452 </a:t>
            </a:r>
            <a:r>
              <a:rPr lang="en-US" altLang="en-US" sz="2000" u="sng" dirty="0"/>
              <a:t>as soon as possible</a:t>
            </a:r>
          </a:p>
          <a:p>
            <a:pPr eaLnBrk="1" hangingPunct="1">
              <a:lnSpc>
                <a:spcPct val="80000"/>
              </a:lnSpc>
            </a:pPr>
            <a:r>
              <a:rPr lang="en-US" altLang="en-US" sz="2000" dirty="0"/>
              <a:t>Often there are not enough vehicles to go around; try to plan ahead</a:t>
            </a:r>
          </a:p>
        </p:txBody>
      </p:sp>
      <p:pic>
        <p:nvPicPr>
          <p:cNvPr id="23556" name="Picture 4" descr="MCj00898640000[1]">
            <a:extLst>
              <a:ext uri="{FF2B5EF4-FFF2-40B4-BE49-F238E27FC236}">
                <a16:creationId xmlns:a16="http://schemas.microsoft.com/office/drawing/2014/main" id="{5234BA2D-079C-E5F4-B6E3-3ACF6EC8A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237" y="4975993"/>
            <a:ext cx="1321099" cy="9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B374E12-5A89-EF4D-89AA-F85A3455BB3A}"/>
              </a:ext>
            </a:extLst>
          </p:cNvPr>
          <p:cNvSpPr>
            <a:spLocks noGrp="1" noChangeArrowheads="1"/>
          </p:cNvSpPr>
          <p:nvPr>
            <p:ph type="title"/>
          </p:nvPr>
        </p:nvSpPr>
        <p:spPr/>
        <p:txBody>
          <a:bodyPr/>
          <a:lstStyle/>
          <a:p>
            <a:pPr eaLnBrk="1" hangingPunct="1"/>
            <a:r>
              <a:rPr lang="en-US" sz="3200" dirty="0"/>
              <a:t>Fleet User Safety Session </a:t>
            </a:r>
            <a:br>
              <a:rPr lang="en-US" sz="3200" dirty="0"/>
            </a:br>
            <a:r>
              <a:rPr lang="en-US" altLang="en-US" sz="3200" b="1" dirty="0">
                <a:solidFill>
                  <a:schemeClr val="hlink"/>
                </a:solidFill>
              </a:rPr>
              <a:t>Picking Up a University Vehicle</a:t>
            </a:r>
          </a:p>
        </p:txBody>
      </p:sp>
      <p:sp>
        <p:nvSpPr>
          <p:cNvPr id="34819" name="Rectangle 3">
            <a:extLst>
              <a:ext uri="{FF2B5EF4-FFF2-40B4-BE49-F238E27FC236}">
                <a16:creationId xmlns:a16="http://schemas.microsoft.com/office/drawing/2014/main" id="{B29BD4BE-38DB-2074-6346-BDC2000496AD}"/>
              </a:ext>
            </a:extLst>
          </p:cNvPr>
          <p:cNvSpPr>
            <a:spLocks noGrp="1" noChangeArrowheads="1"/>
          </p:cNvSpPr>
          <p:nvPr>
            <p:ph type="body" idx="1"/>
          </p:nvPr>
        </p:nvSpPr>
        <p:spPr>
          <a:xfrm>
            <a:off x="2286000" y="1676401"/>
            <a:ext cx="8001000" cy="4149725"/>
          </a:xfrm>
        </p:spPr>
        <p:txBody>
          <a:bodyPr/>
          <a:lstStyle/>
          <a:p>
            <a:pPr eaLnBrk="1" hangingPunct="1">
              <a:lnSpc>
                <a:spcPct val="80000"/>
              </a:lnSpc>
            </a:pPr>
            <a:r>
              <a:rPr lang="en-US" altLang="en-US" sz="2000" dirty="0"/>
              <a:t>University vehicles are located at Maintenance and Supply Building parking area, Parking Lot C (red-lined parking spaces for vans) or softball fenced area (for buses)</a:t>
            </a:r>
          </a:p>
          <a:p>
            <a:pPr eaLnBrk="1" hangingPunct="1">
              <a:lnSpc>
                <a:spcPct val="80000"/>
              </a:lnSpc>
            </a:pPr>
            <a:r>
              <a:rPr lang="en-US" altLang="en-US" sz="2000" dirty="0"/>
              <a:t>A vehicle Information/Key packet can be picked up at the Operations office (front desk) Monday – Friday from 8 a.m. to 5 p.m.  It will have your name &amp; vehicle number, a trip ticket for recording mileage in and mileage out, and keys.</a:t>
            </a:r>
          </a:p>
          <a:p>
            <a:pPr eaLnBrk="1" hangingPunct="1">
              <a:lnSpc>
                <a:spcPct val="80000"/>
              </a:lnSpc>
            </a:pPr>
            <a:r>
              <a:rPr lang="en-US" altLang="en-US" sz="2000" dirty="0"/>
              <a:t>Red Vehicle Information Packets are located in each vehicle. These packets include printed university policies and procedures for using the university WEX card, and the USCA </a:t>
            </a:r>
            <a:r>
              <a:rPr lang="en-US" altLang="en-US" sz="2000" dirty="0" err="1"/>
              <a:t>AutoClub</a:t>
            </a:r>
            <a:endParaRPr lang="en-US" altLang="en-US" sz="2000" dirty="0"/>
          </a:p>
          <a:p>
            <a:pPr eaLnBrk="1" hangingPunct="1">
              <a:lnSpc>
                <a:spcPct val="80000"/>
              </a:lnSpc>
            </a:pPr>
            <a:r>
              <a:rPr lang="en-US" altLang="en-US" sz="2000" dirty="0"/>
              <a:t>Your vehicle comes with a full tank of gas. Do not fill the tank prior to return.</a:t>
            </a:r>
          </a:p>
        </p:txBody>
      </p:sp>
      <p:pic>
        <p:nvPicPr>
          <p:cNvPr id="25604" name="Picture 5" descr="MCj03519240000[1]">
            <a:extLst>
              <a:ext uri="{FF2B5EF4-FFF2-40B4-BE49-F238E27FC236}">
                <a16:creationId xmlns:a16="http://schemas.microsoft.com/office/drawing/2014/main" id="{31C508F6-AED6-D348-66C3-0176F740E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0861">
            <a:off x="5889072" y="5384484"/>
            <a:ext cx="1066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1FE9DBC-7995-8C8E-0835-C51C15CFB036}"/>
              </a:ext>
            </a:extLst>
          </p:cNvPr>
          <p:cNvSpPr>
            <a:spLocks noGrp="1" noChangeArrowheads="1"/>
          </p:cNvSpPr>
          <p:nvPr>
            <p:ph type="title"/>
          </p:nvPr>
        </p:nvSpPr>
        <p:spPr/>
        <p:txBody>
          <a:bodyPr/>
          <a:lstStyle/>
          <a:p>
            <a:pPr eaLnBrk="1" hangingPunct="1"/>
            <a:r>
              <a:rPr lang="en-US" sz="3200" dirty="0"/>
              <a:t>Fleet User Safety Session </a:t>
            </a:r>
            <a:br>
              <a:rPr lang="en-US" sz="3200" dirty="0"/>
            </a:br>
            <a:r>
              <a:rPr lang="en-US" altLang="en-US" sz="3200" b="1" dirty="0">
                <a:solidFill>
                  <a:schemeClr val="hlink"/>
                </a:solidFill>
              </a:rPr>
              <a:t>Returning a University Vehicle</a:t>
            </a:r>
          </a:p>
        </p:txBody>
      </p:sp>
      <p:sp>
        <p:nvSpPr>
          <p:cNvPr id="35843" name="Rectangle 3">
            <a:extLst>
              <a:ext uri="{FF2B5EF4-FFF2-40B4-BE49-F238E27FC236}">
                <a16:creationId xmlns:a16="http://schemas.microsoft.com/office/drawing/2014/main" id="{ED923BFF-A560-A9DF-5990-3E12AB56BD12}"/>
              </a:ext>
            </a:extLst>
          </p:cNvPr>
          <p:cNvSpPr>
            <a:spLocks noGrp="1" noChangeArrowheads="1"/>
          </p:cNvSpPr>
          <p:nvPr>
            <p:ph type="body" idx="1"/>
          </p:nvPr>
        </p:nvSpPr>
        <p:spPr>
          <a:xfrm>
            <a:off x="2162175" y="1752601"/>
            <a:ext cx="7659688" cy="3654425"/>
          </a:xfrm>
        </p:spPr>
        <p:txBody>
          <a:bodyPr/>
          <a:lstStyle/>
          <a:p>
            <a:pPr eaLnBrk="1" hangingPunct="1">
              <a:lnSpc>
                <a:spcPct val="80000"/>
              </a:lnSpc>
            </a:pPr>
            <a:r>
              <a:rPr lang="en-US" altLang="en-US" sz="2100" dirty="0"/>
              <a:t>Vehicles must be returned to the same red-lined parking area after use. </a:t>
            </a:r>
          </a:p>
          <a:p>
            <a:pPr eaLnBrk="1" hangingPunct="1">
              <a:lnSpc>
                <a:spcPct val="80000"/>
              </a:lnSpc>
            </a:pPr>
            <a:r>
              <a:rPr lang="en-US" altLang="en-US" sz="2100" dirty="0"/>
              <a:t>Please return the Key Packet (containing keys &amp; trip ticket) to the Department of Operations using the Drop Box. Please do not leave belongings, debris, or keys in the vehicles when returning them (a big problem here – help us out)</a:t>
            </a:r>
          </a:p>
          <a:p>
            <a:pPr eaLnBrk="1" hangingPunct="1">
              <a:lnSpc>
                <a:spcPct val="80000"/>
              </a:lnSpc>
            </a:pPr>
            <a:r>
              <a:rPr lang="en-US" altLang="en-US" sz="2100" dirty="0"/>
              <a:t>If returning a vehicle after hours, use the large black key drop box located at the sidewalk gate entrance to the SUPMT courtyard. </a:t>
            </a:r>
          </a:p>
          <a:p>
            <a:pPr eaLnBrk="1" hangingPunct="1">
              <a:lnSpc>
                <a:spcPct val="80000"/>
              </a:lnSpc>
            </a:pPr>
            <a:r>
              <a:rPr lang="en-US" altLang="en-US" sz="2100" dirty="0"/>
              <a:t>If you had a minor accident (dent, scrape etc.) or operating problem (brake lights, wipers etc.) PLEASE notify Operations so they can fix the vehicle for the next person.</a:t>
            </a:r>
          </a:p>
          <a:p>
            <a:pPr eaLnBrk="1" hangingPunct="1">
              <a:lnSpc>
                <a:spcPct val="80000"/>
              </a:lnSpc>
              <a:buFont typeface="Wingdings" panose="05000000000000000000" pitchFamily="2" charset="2"/>
              <a:buNone/>
            </a:pPr>
            <a:endParaRPr lang="en-US" altLang="en-US" sz="2100" dirty="0"/>
          </a:p>
        </p:txBody>
      </p:sp>
      <p:pic>
        <p:nvPicPr>
          <p:cNvPr id="27652" name="Picture 8" descr="MCj03612180000[1]">
            <a:extLst>
              <a:ext uri="{FF2B5EF4-FFF2-40B4-BE49-F238E27FC236}">
                <a16:creationId xmlns:a16="http://schemas.microsoft.com/office/drawing/2014/main" id="{92520C2B-B9D5-9520-E4CB-3AF0A645C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641" y="5468939"/>
            <a:ext cx="1295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B4C735A-B597-3278-7B2C-F4B7DD4A8534}"/>
              </a:ext>
            </a:extLst>
          </p:cNvPr>
          <p:cNvSpPr>
            <a:spLocks noGrp="1" noChangeArrowheads="1"/>
          </p:cNvSpPr>
          <p:nvPr>
            <p:ph type="title"/>
          </p:nvPr>
        </p:nvSpPr>
        <p:spPr/>
        <p:txBody>
          <a:bodyPr/>
          <a:lstStyle/>
          <a:p>
            <a:pPr eaLnBrk="1" hangingPunct="1"/>
            <a:r>
              <a:rPr lang="en-US" sz="3200" dirty="0"/>
              <a:t>Fleet User Safety Session </a:t>
            </a:r>
            <a:br>
              <a:rPr lang="en-US" sz="3200" dirty="0"/>
            </a:br>
            <a:r>
              <a:rPr lang="en-US" altLang="en-US" sz="3200" b="1" dirty="0">
                <a:solidFill>
                  <a:schemeClr val="hlink"/>
                </a:solidFill>
              </a:rPr>
              <a:t>Paragon </a:t>
            </a:r>
            <a:r>
              <a:rPr lang="en-US" altLang="en-US" sz="3200" b="1" dirty="0" err="1">
                <a:solidFill>
                  <a:schemeClr val="hlink"/>
                </a:solidFill>
              </a:rPr>
              <a:t>autoclub</a:t>
            </a:r>
            <a:r>
              <a:rPr lang="en-US" altLang="en-US" sz="3200" dirty="0"/>
              <a:t> </a:t>
            </a:r>
            <a:r>
              <a:rPr lang="en-US" altLang="en-US" sz="3200" dirty="0">
                <a:solidFill>
                  <a:schemeClr val="hlink"/>
                </a:solidFill>
              </a:rPr>
              <a:t>coverage:</a:t>
            </a:r>
          </a:p>
        </p:txBody>
      </p:sp>
      <p:sp>
        <p:nvSpPr>
          <p:cNvPr id="36867" name="Rectangle 3">
            <a:extLst>
              <a:ext uri="{FF2B5EF4-FFF2-40B4-BE49-F238E27FC236}">
                <a16:creationId xmlns:a16="http://schemas.microsoft.com/office/drawing/2014/main" id="{66861D65-DBAD-E169-CDEB-182A4DAD5F67}"/>
              </a:ext>
            </a:extLst>
          </p:cNvPr>
          <p:cNvSpPr>
            <a:spLocks noGrp="1" noChangeArrowheads="1"/>
          </p:cNvSpPr>
          <p:nvPr>
            <p:ph type="body" idx="1"/>
          </p:nvPr>
        </p:nvSpPr>
        <p:spPr>
          <a:xfrm>
            <a:off x="2133600" y="1676401"/>
            <a:ext cx="8229600" cy="3694113"/>
          </a:xfrm>
        </p:spPr>
        <p:txBody>
          <a:bodyPr>
            <a:normAutofit fontScale="92500" lnSpcReduction="10000"/>
          </a:bodyPr>
          <a:lstStyle/>
          <a:p>
            <a:pPr eaLnBrk="1" hangingPunct="1">
              <a:lnSpc>
                <a:spcPct val="80000"/>
              </a:lnSpc>
            </a:pPr>
            <a:r>
              <a:rPr lang="en-US" altLang="en-US" sz="1900" dirty="0"/>
              <a:t>Battery Service - Jump-start provided. If unable to be started, it will be towed to the nearest service facility. </a:t>
            </a:r>
          </a:p>
          <a:p>
            <a:pPr eaLnBrk="1" hangingPunct="1">
              <a:lnSpc>
                <a:spcPct val="80000"/>
              </a:lnSpc>
            </a:pPr>
            <a:r>
              <a:rPr lang="en-US" altLang="en-US" sz="1900" dirty="0"/>
              <a:t>Flat Tire Assistance - An inflated spare will be installed to replace a flat tire. </a:t>
            </a:r>
          </a:p>
          <a:p>
            <a:pPr eaLnBrk="1" hangingPunct="1">
              <a:lnSpc>
                <a:spcPct val="80000"/>
              </a:lnSpc>
            </a:pPr>
            <a:r>
              <a:rPr lang="en-US" altLang="en-US" sz="1900" dirty="0"/>
              <a:t>Vehicle Fluid Delivery - Gas or other fluids delivered to you</a:t>
            </a:r>
          </a:p>
          <a:p>
            <a:pPr eaLnBrk="1" hangingPunct="1">
              <a:lnSpc>
                <a:spcPct val="80000"/>
              </a:lnSpc>
            </a:pPr>
            <a:r>
              <a:rPr lang="en-US" altLang="en-US" sz="1900" dirty="0"/>
              <a:t>Mechanical Adjustments - Minor adjustments will be made. If unsuccessful, it will be towed to the nearest facility. </a:t>
            </a:r>
          </a:p>
          <a:p>
            <a:pPr eaLnBrk="1" hangingPunct="1">
              <a:lnSpc>
                <a:spcPct val="80000"/>
              </a:lnSpc>
            </a:pPr>
            <a:r>
              <a:rPr lang="en-US" altLang="en-US" sz="1900" dirty="0"/>
              <a:t>Lock-Out Service - When keys are locked inside the vehicle. </a:t>
            </a:r>
          </a:p>
          <a:p>
            <a:pPr eaLnBrk="1" hangingPunct="1">
              <a:lnSpc>
                <a:spcPct val="80000"/>
              </a:lnSpc>
            </a:pPr>
            <a:r>
              <a:rPr lang="en-US" altLang="en-US" sz="1900" dirty="0"/>
              <a:t>Towing/Extricating - If disabled due to a breakdown or other covered disablement, towing/extricating is provided with delivery to the nearest service facility. </a:t>
            </a:r>
          </a:p>
          <a:p>
            <a:pPr eaLnBrk="1" hangingPunct="1">
              <a:lnSpc>
                <a:spcPct val="80000"/>
              </a:lnSpc>
            </a:pPr>
            <a:r>
              <a:rPr lang="en-US" altLang="en-US" sz="1900" dirty="0"/>
              <a:t>VIP Services – Additional benefits in case of a breakdown</a:t>
            </a:r>
          </a:p>
          <a:p>
            <a:pPr lvl="1" eaLnBrk="1" hangingPunct="1">
              <a:lnSpc>
                <a:spcPct val="80000"/>
              </a:lnSpc>
            </a:pPr>
            <a:r>
              <a:rPr lang="en-US" altLang="en-US" sz="1700" dirty="0"/>
              <a:t>Travel assistance – airline or car rental assistance</a:t>
            </a:r>
          </a:p>
          <a:p>
            <a:pPr lvl="1" eaLnBrk="1" hangingPunct="1">
              <a:lnSpc>
                <a:spcPct val="80000"/>
              </a:lnSpc>
            </a:pPr>
            <a:r>
              <a:rPr lang="en-US" altLang="en-US" sz="1700" dirty="0"/>
              <a:t>Hotel/motel reservations – for overnight accommodations</a:t>
            </a:r>
          </a:p>
          <a:p>
            <a:pPr lvl="1" eaLnBrk="1" hangingPunct="1">
              <a:lnSpc>
                <a:spcPct val="80000"/>
              </a:lnSpc>
            </a:pPr>
            <a:r>
              <a:rPr lang="en-US" altLang="en-US" sz="1700" dirty="0"/>
              <a:t>Personal assistance- to notify others of your delay &amp; assist with your safety</a:t>
            </a:r>
          </a:p>
          <a:p>
            <a:pPr lvl="1" eaLnBrk="1" hangingPunct="1">
              <a:lnSpc>
                <a:spcPct val="80000"/>
              </a:lnSpc>
            </a:pPr>
            <a:endParaRPr lang="en-US" altLang="en-US" sz="1700" dirty="0"/>
          </a:p>
        </p:txBody>
      </p:sp>
      <p:pic>
        <p:nvPicPr>
          <p:cNvPr id="29700" name="Picture 4" descr="j0278882">
            <a:extLst>
              <a:ext uri="{FF2B5EF4-FFF2-40B4-BE49-F238E27FC236}">
                <a16:creationId xmlns:a16="http://schemas.microsoft.com/office/drawing/2014/main" id="{EDE3C428-4F6A-2CE5-76AC-63EEF8221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690534"/>
            <a:ext cx="83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6867">
                                            <p:txEl>
                                              <p:pRg st="7" end="7"/>
                                            </p:txEl>
                                          </p:spTgt>
                                        </p:tgtEl>
                                        <p:attrNameLst>
                                          <p:attrName>style.visibility</p:attrName>
                                        </p:attrNameLst>
                                      </p:cBhvr>
                                      <p:to>
                                        <p:strVal val="visible"/>
                                      </p:to>
                                    </p:set>
                                    <p:anim calcmode="lin" valueType="num">
                                      <p:cBhvr additive="base">
                                        <p:cTn id="47"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867">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6867">
                                            <p:txEl>
                                              <p:pRg st="8" end="8"/>
                                            </p:txEl>
                                          </p:spTgt>
                                        </p:tgtEl>
                                        <p:attrNameLst>
                                          <p:attrName>style.visibility</p:attrName>
                                        </p:attrNameLst>
                                      </p:cBhvr>
                                      <p:to>
                                        <p:strVal val="visible"/>
                                      </p:to>
                                    </p:set>
                                    <p:anim calcmode="lin" valueType="num">
                                      <p:cBhvr additive="base">
                                        <p:cTn id="51" dur="500" fill="hold"/>
                                        <p:tgtEl>
                                          <p:spTgt spid="36867">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6867">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6867">
                                            <p:txEl>
                                              <p:pRg st="9" end="9"/>
                                            </p:txEl>
                                          </p:spTgt>
                                        </p:tgtEl>
                                        <p:attrNameLst>
                                          <p:attrName>style.visibility</p:attrName>
                                        </p:attrNameLst>
                                      </p:cBhvr>
                                      <p:to>
                                        <p:strVal val="visible"/>
                                      </p:to>
                                    </p:set>
                                    <p:anim calcmode="lin" valueType="num">
                                      <p:cBhvr additive="base">
                                        <p:cTn id="55" dur="500" fill="hold"/>
                                        <p:tgtEl>
                                          <p:spTgt spid="36867">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86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FA1DC60-990C-A9F7-68EF-48A6E0BBB0D2}"/>
              </a:ext>
            </a:extLst>
          </p:cNvPr>
          <p:cNvSpPr>
            <a:spLocks noGrp="1" noChangeArrowheads="1"/>
          </p:cNvSpPr>
          <p:nvPr>
            <p:ph type="title"/>
          </p:nvPr>
        </p:nvSpPr>
        <p:spPr/>
        <p:txBody>
          <a:bodyPr/>
          <a:lstStyle/>
          <a:p>
            <a:pPr eaLnBrk="1" hangingPunct="1"/>
            <a:r>
              <a:rPr lang="en-US" sz="2800" dirty="0"/>
              <a:t>Fleet User Safety Session </a:t>
            </a:r>
            <a:br>
              <a:rPr lang="en-US" sz="2800" dirty="0"/>
            </a:br>
            <a:r>
              <a:rPr lang="en-US" altLang="en-US" sz="3000" b="1" dirty="0">
                <a:solidFill>
                  <a:schemeClr val="hlink"/>
                </a:solidFill>
              </a:rPr>
              <a:t>How to Use the</a:t>
            </a:r>
            <a:r>
              <a:rPr lang="en-US" altLang="en-US" sz="3000" b="1" dirty="0"/>
              <a:t> </a:t>
            </a:r>
            <a:r>
              <a:rPr lang="en-US" altLang="en-US" sz="3000" b="1" dirty="0">
                <a:solidFill>
                  <a:schemeClr val="hlink"/>
                </a:solidFill>
              </a:rPr>
              <a:t>Auto club</a:t>
            </a:r>
            <a:r>
              <a:rPr lang="en-US" altLang="en-US" sz="3000" b="1" dirty="0"/>
              <a:t> </a:t>
            </a:r>
            <a:r>
              <a:rPr lang="en-US" altLang="en-US" sz="3000" b="1" dirty="0">
                <a:solidFill>
                  <a:schemeClr val="hlink"/>
                </a:solidFill>
              </a:rPr>
              <a:t>Program</a:t>
            </a:r>
            <a:r>
              <a:rPr lang="en-US" altLang="en-US" sz="3000" b="1" dirty="0"/>
              <a:t>…</a:t>
            </a:r>
          </a:p>
        </p:txBody>
      </p:sp>
      <p:sp>
        <p:nvSpPr>
          <p:cNvPr id="44035" name="Rectangle 3">
            <a:extLst>
              <a:ext uri="{FF2B5EF4-FFF2-40B4-BE49-F238E27FC236}">
                <a16:creationId xmlns:a16="http://schemas.microsoft.com/office/drawing/2014/main" id="{6F587547-D22D-CE7A-C535-9FDB6120FA56}"/>
              </a:ext>
            </a:extLst>
          </p:cNvPr>
          <p:cNvSpPr>
            <a:spLocks noGrp="1" noChangeArrowheads="1"/>
          </p:cNvSpPr>
          <p:nvPr>
            <p:ph type="body" idx="1"/>
          </p:nvPr>
        </p:nvSpPr>
        <p:spPr>
          <a:xfrm>
            <a:off x="2162175" y="1814513"/>
            <a:ext cx="7659688" cy="4019550"/>
          </a:xfrm>
        </p:spPr>
        <p:txBody>
          <a:bodyPr>
            <a:normAutofit lnSpcReduction="10000"/>
          </a:bodyPr>
          <a:lstStyle/>
          <a:p>
            <a:pPr eaLnBrk="1" hangingPunct="1">
              <a:lnSpc>
                <a:spcPct val="90000"/>
              </a:lnSpc>
            </a:pPr>
            <a:r>
              <a:rPr lang="en-US" altLang="en-US" sz="2100" dirty="0"/>
              <a:t>Call the dispatch service 24/7 at 1-888-597-2863</a:t>
            </a:r>
          </a:p>
          <a:p>
            <a:pPr eaLnBrk="1" hangingPunct="1">
              <a:lnSpc>
                <a:spcPct val="90000"/>
              </a:lnSpc>
            </a:pPr>
            <a:r>
              <a:rPr lang="en-US" altLang="en-US" sz="2100" dirty="0"/>
              <a:t>Be prepared to give the following information:</a:t>
            </a:r>
          </a:p>
          <a:p>
            <a:pPr lvl="1" eaLnBrk="1" hangingPunct="1">
              <a:lnSpc>
                <a:spcPct val="90000"/>
              </a:lnSpc>
            </a:pPr>
            <a:r>
              <a:rPr lang="en-US" altLang="en-US" sz="2000" dirty="0"/>
              <a:t>Membership number #10578-A55172</a:t>
            </a:r>
          </a:p>
          <a:p>
            <a:pPr lvl="1" eaLnBrk="1" hangingPunct="1">
              <a:lnSpc>
                <a:spcPct val="90000"/>
              </a:lnSpc>
            </a:pPr>
            <a:r>
              <a:rPr lang="en-US" altLang="en-US" sz="2000" dirty="0"/>
              <a:t>Location of disabled vehicle or lockout (city, state, and closest intersection or landmark.)</a:t>
            </a:r>
          </a:p>
          <a:p>
            <a:pPr lvl="1" eaLnBrk="1" hangingPunct="1">
              <a:lnSpc>
                <a:spcPct val="90000"/>
              </a:lnSpc>
            </a:pPr>
            <a:r>
              <a:rPr lang="en-US" altLang="en-US" sz="2000" dirty="0"/>
              <a:t>Year, make, model, and color of the vehicle.</a:t>
            </a:r>
          </a:p>
          <a:p>
            <a:pPr lvl="1" eaLnBrk="1" hangingPunct="1">
              <a:lnSpc>
                <a:spcPct val="90000"/>
              </a:lnSpc>
            </a:pPr>
            <a:r>
              <a:rPr lang="en-US" altLang="en-US" sz="2000" dirty="0"/>
              <a:t>License number and state of registration.</a:t>
            </a:r>
          </a:p>
          <a:p>
            <a:pPr lvl="1" eaLnBrk="1" hangingPunct="1">
              <a:lnSpc>
                <a:spcPct val="90000"/>
              </a:lnSpc>
            </a:pPr>
            <a:r>
              <a:rPr lang="en-US" altLang="en-US" sz="2000" dirty="0"/>
              <a:t>Type of service needed: tow, tire change, battery boost, locksmith </a:t>
            </a:r>
          </a:p>
          <a:p>
            <a:pPr lvl="1" eaLnBrk="1" hangingPunct="1">
              <a:lnSpc>
                <a:spcPct val="90000"/>
              </a:lnSpc>
            </a:pPr>
            <a:r>
              <a:rPr lang="en-US" altLang="en-US" sz="2000" dirty="0"/>
              <a:t>Phone number you are calling from.</a:t>
            </a:r>
          </a:p>
          <a:p>
            <a:pPr eaLnBrk="1" hangingPunct="1">
              <a:lnSpc>
                <a:spcPct val="90000"/>
              </a:lnSpc>
            </a:pPr>
            <a:r>
              <a:rPr lang="en-US" altLang="en-US" sz="2100" dirty="0"/>
              <a:t>Present your card to the service provider </a:t>
            </a:r>
          </a:p>
          <a:p>
            <a:pPr eaLnBrk="1" hangingPunct="1">
              <a:lnSpc>
                <a:spcPct val="90000"/>
              </a:lnSpc>
            </a:pPr>
            <a:r>
              <a:rPr lang="en-US" altLang="en-US" sz="2100" dirty="0"/>
              <a:t>Operations will help you file any claims for reimbursement using original itemized receipts</a:t>
            </a:r>
          </a:p>
        </p:txBody>
      </p:sp>
      <p:pic>
        <p:nvPicPr>
          <p:cNvPr id="31748" name="Picture 10" descr="MCj03109700000[1]">
            <a:extLst>
              <a:ext uri="{FF2B5EF4-FFF2-40B4-BE49-F238E27FC236}">
                <a16:creationId xmlns:a16="http://schemas.microsoft.com/office/drawing/2014/main" id="{226F807B-7BD9-BAB7-4A8B-67C2B5ACB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682" y="5834063"/>
            <a:ext cx="119221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1000"/>
                                        <p:tgtEl>
                                          <p:spTgt spid="4403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fade">
                                      <p:cBhvr>
                                        <p:cTn id="15" dur="1000"/>
                                        <p:tgtEl>
                                          <p:spTgt spid="440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fade">
                                      <p:cBhvr>
                                        <p:cTn id="18" dur="1000"/>
                                        <p:tgtEl>
                                          <p:spTgt spid="440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fade">
                                      <p:cBhvr>
                                        <p:cTn id="21" dur="1000"/>
                                        <p:tgtEl>
                                          <p:spTgt spid="4403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035">
                                            <p:txEl>
                                              <p:pRg st="5" end="5"/>
                                            </p:txEl>
                                          </p:spTgt>
                                        </p:tgtEl>
                                        <p:attrNameLst>
                                          <p:attrName>style.visibility</p:attrName>
                                        </p:attrNameLst>
                                      </p:cBhvr>
                                      <p:to>
                                        <p:strVal val="visible"/>
                                      </p:to>
                                    </p:set>
                                    <p:animEffect transition="in" filter="fade">
                                      <p:cBhvr>
                                        <p:cTn id="24" dur="1000"/>
                                        <p:tgtEl>
                                          <p:spTgt spid="4403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animEffect transition="in" filter="fade">
                                      <p:cBhvr>
                                        <p:cTn id="27" dur="1000"/>
                                        <p:tgtEl>
                                          <p:spTgt spid="4403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035">
                                            <p:txEl>
                                              <p:pRg st="7" end="7"/>
                                            </p:txEl>
                                          </p:spTgt>
                                        </p:tgtEl>
                                        <p:attrNameLst>
                                          <p:attrName>style.visibility</p:attrName>
                                        </p:attrNameLst>
                                      </p:cBhvr>
                                      <p:to>
                                        <p:strVal val="visible"/>
                                      </p:to>
                                    </p:set>
                                    <p:animEffect transition="in" filter="fade">
                                      <p:cBhvr>
                                        <p:cTn id="30" dur="1000"/>
                                        <p:tgtEl>
                                          <p:spTgt spid="44035">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animEffect transition="in" filter="fade">
                                      <p:cBhvr>
                                        <p:cTn id="35" dur="1000"/>
                                        <p:tgtEl>
                                          <p:spTgt spid="4403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4035">
                                            <p:txEl>
                                              <p:pRg st="9" end="9"/>
                                            </p:txEl>
                                          </p:spTgt>
                                        </p:tgtEl>
                                        <p:attrNameLst>
                                          <p:attrName>style.visibility</p:attrName>
                                        </p:attrNameLst>
                                      </p:cBhvr>
                                      <p:to>
                                        <p:strVal val="visible"/>
                                      </p:to>
                                    </p:set>
                                    <p:animEffect transition="in" filter="fade">
                                      <p:cBhvr>
                                        <p:cTn id="40" dur="1000"/>
                                        <p:tgtEl>
                                          <p:spTgt spid="440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A089-0DEF-4315-88B7-8B62A43C36A9}"/>
              </a:ext>
            </a:extLst>
          </p:cNvPr>
          <p:cNvSpPr>
            <a:spLocks noGrp="1"/>
          </p:cNvSpPr>
          <p:nvPr>
            <p:ph type="title"/>
          </p:nvPr>
        </p:nvSpPr>
        <p:spPr/>
        <p:txBody>
          <a:bodyPr/>
          <a:lstStyle/>
          <a:p>
            <a:r>
              <a:rPr lang="en-US" sz="4400" dirty="0"/>
              <a:t>Fleet User Safety Session </a:t>
            </a:r>
            <a:br>
              <a:rPr lang="en-US" sz="4400" dirty="0"/>
            </a:br>
            <a:r>
              <a:rPr lang="en-US" altLang="en-US" sz="4400" b="1" dirty="0">
                <a:solidFill>
                  <a:schemeClr val="hlink"/>
                </a:solidFill>
              </a:rPr>
              <a:t>Accident Reporting Procedures</a:t>
            </a:r>
            <a:endParaRPr lang="en-US" dirty="0"/>
          </a:p>
        </p:txBody>
      </p:sp>
      <p:sp>
        <p:nvSpPr>
          <p:cNvPr id="3" name="Content Placeholder 2">
            <a:extLst>
              <a:ext uri="{FF2B5EF4-FFF2-40B4-BE49-F238E27FC236}">
                <a16:creationId xmlns:a16="http://schemas.microsoft.com/office/drawing/2014/main" id="{6ECC050E-D822-4C22-74AF-63D1834E4359}"/>
              </a:ext>
            </a:extLst>
          </p:cNvPr>
          <p:cNvSpPr>
            <a:spLocks noGrp="1"/>
          </p:cNvSpPr>
          <p:nvPr>
            <p:ph idx="1"/>
          </p:nvPr>
        </p:nvSpPr>
        <p:spPr/>
        <p:txBody>
          <a:bodyPr/>
          <a:lstStyle/>
          <a:p>
            <a:pPr eaLnBrk="1" hangingPunct="1">
              <a:lnSpc>
                <a:spcPct val="80000"/>
              </a:lnSpc>
            </a:pPr>
            <a:r>
              <a:rPr lang="en-US" altLang="en-US" sz="2000" dirty="0"/>
              <a:t>Turn vehicle ignition off and evacuate vehicle, then call for medical assistance or ambulance. Render first aid to injured persons, as you feel comfortable. </a:t>
            </a:r>
          </a:p>
          <a:p>
            <a:pPr eaLnBrk="1" hangingPunct="1">
              <a:lnSpc>
                <a:spcPct val="80000"/>
              </a:lnSpc>
            </a:pPr>
            <a:r>
              <a:rPr lang="en-US" altLang="en-US" sz="2000" dirty="0"/>
              <a:t>For accidents occurring on campus, call USCA Police 6111 or 648-4011 from a cell phone. For accidents occurring off-campus call 911 and then call to report the accident to Operations 641-3452 during normal business hours. </a:t>
            </a:r>
            <a:r>
              <a:rPr lang="en-US" altLang="en-US" sz="1800" dirty="0"/>
              <a:t>If after hours, then report the accident to USCA Police. </a:t>
            </a:r>
          </a:p>
          <a:p>
            <a:pPr eaLnBrk="1" hangingPunct="1">
              <a:lnSpc>
                <a:spcPct val="80000"/>
              </a:lnSpc>
            </a:pPr>
            <a:r>
              <a:rPr lang="en-US" altLang="en-US" sz="2000" dirty="0"/>
              <a:t>DO NOT ADMIT RESPONSIBILITY OR LIABILITY FOR ANY ACCIDENT. </a:t>
            </a:r>
          </a:p>
          <a:p>
            <a:pPr eaLnBrk="1" hangingPunct="1">
              <a:lnSpc>
                <a:spcPct val="80000"/>
              </a:lnSpc>
            </a:pPr>
            <a:r>
              <a:rPr lang="en-US" altLang="en-US" sz="2000" dirty="0"/>
              <a:t>Give other driver your name and USCA address only</a:t>
            </a:r>
          </a:p>
          <a:p>
            <a:pPr lvl="1" eaLnBrk="1" hangingPunct="1">
              <a:lnSpc>
                <a:spcPct val="80000"/>
              </a:lnSpc>
            </a:pPr>
            <a:r>
              <a:rPr lang="en-US" altLang="en-US" sz="1600" dirty="0"/>
              <a:t>471 University Parkway; Aiken SC 29801</a:t>
            </a:r>
          </a:p>
          <a:p>
            <a:endParaRPr lang="en-US" dirty="0"/>
          </a:p>
        </p:txBody>
      </p:sp>
      <p:pic>
        <p:nvPicPr>
          <p:cNvPr id="4" name="Picture 4" descr="MCj02869600000[1]">
            <a:extLst>
              <a:ext uri="{FF2B5EF4-FFF2-40B4-BE49-F238E27FC236}">
                <a16:creationId xmlns:a16="http://schemas.microsoft.com/office/drawing/2014/main" id="{C2738A1E-9DEE-A028-981E-7446B26BA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286" y="5202573"/>
            <a:ext cx="12144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93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6524-4247-6278-8EFE-F779809E4CC6}"/>
              </a:ext>
            </a:extLst>
          </p:cNvPr>
          <p:cNvSpPr>
            <a:spLocks noGrp="1"/>
          </p:cNvSpPr>
          <p:nvPr>
            <p:ph type="title"/>
          </p:nvPr>
        </p:nvSpPr>
        <p:spPr/>
        <p:txBody>
          <a:bodyPr/>
          <a:lstStyle/>
          <a:p>
            <a:r>
              <a:rPr lang="en-US" sz="4400" dirty="0"/>
              <a:t>Fleet User Safety Session </a:t>
            </a:r>
            <a:br>
              <a:rPr lang="en-US" sz="4400" dirty="0"/>
            </a:br>
            <a:r>
              <a:rPr lang="en-US" b="1" dirty="0">
                <a:solidFill>
                  <a:schemeClr val="hlink"/>
                </a:solidFill>
              </a:rPr>
              <a:t>Distracted Driving</a:t>
            </a:r>
            <a:r>
              <a:rPr lang="en-US" altLang="en-US" dirty="0"/>
              <a:t> </a:t>
            </a:r>
            <a:endParaRPr lang="en-US" dirty="0"/>
          </a:p>
        </p:txBody>
      </p:sp>
      <p:pic>
        <p:nvPicPr>
          <p:cNvPr id="4" name="Picture 5" descr="AAA: Hands-Free Devices Don’t Solve Distracted Driving ...">
            <a:extLst>
              <a:ext uri="{FF2B5EF4-FFF2-40B4-BE49-F238E27FC236}">
                <a16:creationId xmlns:a16="http://schemas.microsoft.com/office/drawing/2014/main" id="{2F3609AC-7948-FFF9-5A8B-418376BD70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5838" y="1825625"/>
            <a:ext cx="642032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86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E9DE-FA93-EEC8-5F77-B2255A3A2C71}"/>
              </a:ext>
            </a:extLst>
          </p:cNvPr>
          <p:cNvSpPr>
            <a:spLocks noGrp="1"/>
          </p:cNvSpPr>
          <p:nvPr>
            <p:ph type="title"/>
          </p:nvPr>
        </p:nvSpPr>
        <p:spPr/>
        <p:txBody>
          <a:bodyPr/>
          <a:lstStyle/>
          <a:p>
            <a:r>
              <a:rPr lang="en-US" sz="4400" dirty="0"/>
              <a:t>Fleet User Safety Session </a:t>
            </a:r>
            <a:br>
              <a:rPr lang="en-US" sz="4400" dirty="0"/>
            </a:br>
            <a:r>
              <a:rPr lang="en-US" altLang="en-US" sz="4400" b="1" dirty="0">
                <a:solidFill>
                  <a:schemeClr val="hlink"/>
                </a:solidFill>
              </a:rPr>
              <a:t>Conclusion</a:t>
            </a:r>
            <a:endParaRPr lang="en-US" dirty="0"/>
          </a:p>
        </p:txBody>
      </p:sp>
      <p:sp>
        <p:nvSpPr>
          <p:cNvPr id="3" name="Content Placeholder 2">
            <a:extLst>
              <a:ext uri="{FF2B5EF4-FFF2-40B4-BE49-F238E27FC236}">
                <a16:creationId xmlns:a16="http://schemas.microsoft.com/office/drawing/2014/main" id="{1A020925-E89B-1101-3432-674F92524CE5}"/>
              </a:ext>
            </a:extLst>
          </p:cNvPr>
          <p:cNvSpPr>
            <a:spLocks noGrp="1"/>
          </p:cNvSpPr>
          <p:nvPr>
            <p:ph idx="1"/>
          </p:nvPr>
        </p:nvSpPr>
        <p:spPr/>
        <p:txBody>
          <a:bodyPr/>
          <a:lstStyle/>
          <a:p>
            <a:pPr marL="0" indent="0">
              <a:buNone/>
            </a:pPr>
            <a:endParaRPr lang="en-US" altLang="en-US" dirty="0"/>
          </a:p>
          <a:p>
            <a:pPr marL="0" indent="0">
              <a:buNone/>
            </a:pPr>
            <a:endParaRPr lang="en-US" altLang="en-US" dirty="0"/>
          </a:p>
          <a:p>
            <a:pPr marL="0" indent="0">
              <a:buNone/>
            </a:pPr>
            <a:r>
              <a:rPr lang="en-US" altLang="en-US" dirty="0"/>
              <a:t>Drive Safe - If you have any questions or concerns: </a:t>
            </a:r>
          </a:p>
          <a:p>
            <a:pPr marL="0" indent="0">
              <a:buNone/>
            </a:pPr>
            <a:r>
              <a:rPr lang="en-US" altLang="en-US" dirty="0"/>
              <a:t>Call Dom at  3538 </a:t>
            </a:r>
            <a:r>
              <a:rPr lang="en-US" altLang="en-US" dirty="0">
                <a:hlinkClick r:id="rId2">
                  <a:extLst>
                    <a:ext uri="{A12FA001-AC4F-418D-AE19-62706E023703}">
                      <ahyp:hlinkClr xmlns:ahyp="http://schemas.microsoft.com/office/drawing/2018/hyperlinkcolor" val="tx"/>
                    </a:ext>
                  </a:extLst>
                </a:hlinkClick>
              </a:rPr>
              <a:t>Dominick.Magliaro @usca.edu</a:t>
            </a:r>
            <a:r>
              <a:rPr lang="en-US" altLang="en-US" dirty="0"/>
              <a:t> or Annette 3452 </a:t>
            </a:r>
          </a:p>
          <a:p>
            <a:endParaRPr lang="en-US" dirty="0"/>
          </a:p>
        </p:txBody>
      </p:sp>
    </p:spTree>
    <p:extLst>
      <p:ext uri="{BB962C8B-B14F-4D97-AF65-F5344CB8AC3E}">
        <p14:creationId xmlns:p14="http://schemas.microsoft.com/office/powerpoint/2010/main" val="362337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080D-4798-86E7-D1B4-C0CE59292C67}"/>
              </a:ext>
            </a:extLst>
          </p:cNvPr>
          <p:cNvSpPr>
            <a:spLocks noGrp="1"/>
          </p:cNvSpPr>
          <p:nvPr>
            <p:ph type="title"/>
          </p:nvPr>
        </p:nvSpPr>
        <p:spPr/>
        <p:txBody>
          <a:bodyPr/>
          <a:lstStyle/>
          <a:p>
            <a:r>
              <a:rPr lang="en-US" altLang="en-US" sz="4400" dirty="0"/>
              <a:t>What’s the FUSS?</a:t>
            </a:r>
            <a:br>
              <a:rPr lang="en-US" altLang="en-US" dirty="0"/>
            </a:br>
            <a:r>
              <a:rPr lang="en-US" altLang="en-US" sz="4400" dirty="0">
                <a:solidFill>
                  <a:srgbClr val="0070C0"/>
                </a:solidFill>
              </a:rPr>
              <a:t>Fleet User Safety Session 2022</a:t>
            </a:r>
            <a:endParaRPr lang="en-US" dirty="0"/>
          </a:p>
        </p:txBody>
      </p:sp>
      <p:sp>
        <p:nvSpPr>
          <p:cNvPr id="3" name="Content Placeholder 2">
            <a:extLst>
              <a:ext uri="{FF2B5EF4-FFF2-40B4-BE49-F238E27FC236}">
                <a16:creationId xmlns:a16="http://schemas.microsoft.com/office/drawing/2014/main" id="{1BAAD321-21B1-9568-DBE7-FB4FCB29E6BE}"/>
              </a:ext>
            </a:extLst>
          </p:cNvPr>
          <p:cNvSpPr>
            <a:spLocks noGrp="1"/>
          </p:cNvSpPr>
          <p:nvPr>
            <p:ph idx="1"/>
          </p:nvPr>
        </p:nvSpPr>
        <p:spPr>
          <a:xfrm>
            <a:off x="938868" y="3897706"/>
            <a:ext cx="10515600" cy="270443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Van	</a:t>
            </a: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Car</a:t>
            </a: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1F05BB"/>
                </a:solidFill>
                <a:effectLst/>
                <a:uLnTx/>
                <a:uFillTx/>
                <a:latin typeface="Times New Roman" panose="02020603050405020304" pitchFamily="18" charset="0"/>
                <a:ea typeface="+mn-ea"/>
                <a:cs typeface="Times New Roman" panose="02020603050405020304" pitchFamily="18" charset="0"/>
              </a:rPr>
              <a:t>Truck</a:t>
            </a: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Times New Roman" panose="02020603050405020304" pitchFamily="18" charset="0"/>
              </a:rPr>
              <a:t>Bus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USCA Operations Department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Brian Enter, Senior University Facilities Executive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Dominick Magliaro, Environmental Health &amp; Safety Manager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Annette Beeler, Database Manager </a:t>
            </a:r>
          </a:p>
          <a:p>
            <a:endParaRPr lang="en-US" dirty="0"/>
          </a:p>
        </p:txBody>
      </p:sp>
      <p:pic>
        <p:nvPicPr>
          <p:cNvPr id="4" name="Picture 4" descr="Maude: (dreamily) Mm hmm.. (mutters under her breath) I kinda like ...">
            <a:extLst>
              <a:ext uri="{FF2B5EF4-FFF2-40B4-BE49-F238E27FC236}">
                <a16:creationId xmlns:a16="http://schemas.microsoft.com/office/drawing/2014/main" id="{0DC16F4E-0E7F-90A6-07FE-7819EE574E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0813" y="2863456"/>
            <a:ext cx="1328737"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I CLASE DE INFANTIL: VAMOS A DIBUJAR... UN COCHE">
            <a:extLst>
              <a:ext uri="{FF2B5EF4-FFF2-40B4-BE49-F238E27FC236}">
                <a16:creationId xmlns:a16="http://schemas.microsoft.com/office/drawing/2014/main" id="{64AC5522-6C8E-7D0D-03C7-34A5E6E09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3649" y="2879573"/>
            <a:ext cx="10795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lue ute_pickup &lt;strong&gt;truck&lt;/strong&gt; sketch clipart, lg 15 cm long | by you get the ...">
            <a:extLst>
              <a:ext uri="{FF2B5EF4-FFF2-40B4-BE49-F238E27FC236}">
                <a16:creationId xmlns:a16="http://schemas.microsoft.com/office/drawing/2014/main" id="{15388042-5B7A-714C-F35F-724AA08F24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8852" y="3026969"/>
            <a:ext cx="13128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 ของภาพ : http://www.naset.org/uploads/pics/&lt;strong&gt;cartoon&lt;/strong&gt;_&lt;strong&gt;bus&lt;/strong&gt;.gif">
            <a:extLst>
              <a:ext uri="{FF2B5EF4-FFF2-40B4-BE49-F238E27FC236}">
                <a16:creationId xmlns:a16="http://schemas.microsoft.com/office/drawing/2014/main" id="{6660E6BA-86DD-837C-BD98-6AABF7771C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03075" y="2960294"/>
            <a:ext cx="14081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30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3FE08B7-14E7-CC5E-3884-B33CD86AEEB8}"/>
              </a:ext>
            </a:extLst>
          </p:cNvPr>
          <p:cNvSpPr>
            <a:spLocks noGrp="1" noChangeArrowheads="1"/>
          </p:cNvSpPr>
          <p:nvPr>
            <p:ph type="title"/>
          </p:nvPr>
        </p:nvSpPr>
        <p:spPr/>
        <p:txBody>
          <a:bodyPr/>
          <a:lstStyle/>
          <a:p>
            <a:r>
              <a:rPr lang="en-US" sz="3200" dirty="0"/>
              <a:t>Fleet User Safety Session</a:t>
            </a:r>
            <a:br>
              <a:rPr lang="en-US" sz="1600" dirty="0"/>
            </a:br>
            <a:r>
              <a:rPr lang="en-US" altLang="en-US" sz="3000" b="1" dirty="0">
                <a:solidFill>
                  <a:schemeClr val="hlink"/>
                </a:solidFill>
              </a:rPr>
              <a:t>University Vehicle Policies</a:t>
            </a:r>
            <a:br>
              <a:rPr lang="en-US" altLang="en-US" sz="3000" b="1" dirty="0">
                <a:solidFill>
                  <a:schemeClr val="hlink"/>
                </a:solidFill>
              </a:rPr>
            </a:br>
            <a:endParaRPr lang="en-US" altLang="en-US" sz="2400" b="1" dirty="0">
              <a:solidFill>
                <a:srgbClr val="C00000"/>
              </a:solidFill>
            </a:endParaRPr>
          </a:p>
        </p:txBody>
      </p:sp>
      <p:sp>
        <p:nvSpPr>
          <p:cNvPr id="31747" name="Rectangle 3">
            <a:extLst>
              <a:ext uri="{FF2B5EF4-FFF2-40B4-BE49-F238E27FC236}">
                <a16:creationId xmlns:a16="http://schemas.microsoft.com/office/drawing/2014/main" id="{F12786DA-898B-116E-7D09-5260B79A9929}"/>
              </a:ext>
            </a:extLst>
          </p:cNvPr>
          <p:cNvSpPr>
            <a:spLocks noGrp="1" noChangeArrowheads="1"/>
          </p:cNvSpPr>
          <p:nvPr>
            <p:ph type="body" idx="1"/>
          </p:nvPr>
        </p:nvSpPr>
        <p:spPr>
          <a:xfrm>
            <a:off x="2060575" y="1878013"/>
            <a:ext cx="7772400" cy="3402012"/>
          </a:xfrm>
        </p:spPr>
        <p:txBody>
          <a:bodyPr/>
          <a:lstStyle/>
          <a:p>
            <a:pPr eaLnBrk="1" hangingPunct="1">
              <a:lnSpc>
                <a:spcPct val="80000"/>
              </a:lnSpc>
            </a:pPr>
            <a:r>
              <a:rPr lang="en-US" altLang="en-US" sz="1800" u="sng" dirty="0"/>
              <a:t>Drivers</a:t>
            </a:r>
            <a:r>
              <a:rPr lang="en-US" altLang="en-US" sz="1800" dirty="0"/>
              <a:t> must obtain a 3 year Driving Record and complete a TS-100 form </a:t>
            </a:r>
            <a:r>
              <a:rPr lang="en-US" altLang="en-US" sz="1800" dirty="0">
                <a:solidFill>
                  <a:schemeClr val="hlink"/>
                </a:solidFill>
                <a:hlinkClick r:id="rId3"/>
              </a:rPr>
              <a:t>www.sc.edu/vmps/ts100.pdf</a:t>
            </a:r>
            <a:endParaRPr lang="en-US" altLang="en-US" sz="1800" dirty="0">
              <a:solidFill>
                <a:schemeClr val="hlink"/>
              </a:solidFill>
            </a:endParaRPr>
          </a:p>
          <a:p>
            <a:pPr lvl="1" eaLnBrk="1" hangingPunct="1">
              <a:lnSpc>
                <a:spcPct val="80000"/>
              </a:lnSpc>
            </a:pPr>
            <a:r>
              <a:rPr lang="en-US" altLang="en-US" sz="1800" dirty="0"/>
              <a:t>Before driving a USCA owned or sponsored vehicle, all drivers must complete the individual Fleet User Safety Session prescriptive training (van, bus, truck or car).</a:t>
            </a:r>
          </a:p>
          <a:p>
            <a:pPr lvl="1" eaLnBrk="1" hangingPunct="1">
              <a:lnSpc>
                <a:spcPct val="80000"/>
              </a:lnSpc>
            </a:pPr>
            <a:r>
              <a:rPr lang="en-US" altLang="en-US" sz="1800" dirty="0"/>
              <a:t>All Van drivers must be at least 21 years of age, have an acceptable driving record (&lt;4pts no DUI), and successfully complete the training session (bus, car, truck drivers must be at least 18) </a:t>
            </a:r>
          </a:p>
          <a:p>
            <a:pPr lvl="1" eaLnBrk="1" hangingPunct="1">
              <a:lnSpc>
                <a:spcPct val="80000"/>
              </a:lnSpc>
            </a:pPr>
            <a:r>
              <a:rPr lang="en-US" altLang="en-US" sz="1800" dirty="0"/>
              <a:t>Bring your Driver’s License and your Driving Record to training. You can get a copy of your record online from your state’s DMV website; SC </a:t>
            </a:r>
            <a:r>
              <a:rPr lang="en-US" altLang="en-US" sz="1800" u="sng" dirty="0">
                <a:solidFill>
                  <a:schemeClr val="hlink"/>
                </a:solidFill>
              </a:rPr>
              <a:t>www.scdmvonline.com</a:t>
            </a:r>
            <a:r>
              <a:rPr lang="en-US" altLang="en-US" sz="1800" dirty="0">
                <a:solidFill>
                  <a:schemeClr val="hlink"/>
                </a:solidFill>
              </a:rPr>
              <a:t> </a:t>
            </a:r>
          </a:p>
          <a:p>
            <a:pPr lvl="1" eaLnBrk="1" hangingPunct="1">
              <a:lnSpc>
                <a:spcPct val="80000"/>
              </a:lnSpc>
            </a:pPr>
            <a:r>
              <a:rPr lang="en-US" altLang="en-US" sz="1800" dirty="0"/>
              <a:t>Bus and Van drivers, without previous experience, must complete a driving familiarity exercise. </a:t>
            </a:r>
          </a:p>
          <a:p>
            <a:pPr lvl="1" eaLnBrk="1" hangingPunct="1">
              <a:lnSpc>
                <a:spcPct val="80000"/>
              </a:lnSpc>
            </a:pPr>
            <a:endParaRPr lang="en-US" altLang="en-US" sz="1800" dirty="0"/>
          </a:p>
          <a:p>
            <a:pPr eaLnBrk="1" hangingPunct="1">
              <a:lnSpc>
                <a:spcPct val="80000"/>
              </a:lnSpc>
            </a:pPr>
            <a:endParaRPr lang="en-US" altLang="en-US" sz="2000" dirty="0"/>
          </a:p>
        </p:txBody>
      </p:sp>
      <p:pic>
        <p:nvPicPr>
          <p:cNvPr id="13316" name="Picture 22" descr="MMj02544310000[1]">
            <a:extLst>
              <a:ext uri="{FF2B5EF4-FFF2-40B4-BE49-F238E27FC236}">
                <a16:creationId xmlns:a16="http://schemas.microsoft.com/office/drawing/2014/main" id="{85984573-C517-3ABD-12B2-6D5C7519D6A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8220" y="4061669"/>
            <a:ext cx="1358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 calcmode="lin" valueType="num">
                                      <p:cBhvr additive="base">
                                        <p:cTn id="11"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7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 calcmode="lin" valueType="num">
                                      <p:cBhvr additive="base">
                                        <p:cTn id="15"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17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 calcmode="lin" valueType="num">
                                      <p:cBhvr additive="base">
                                        <p:cTn id="23"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A422802-4EF5-1181-A81F-A6700B25234D}"/>
              </a:ext>
            </a:extLst>
          </p:cNvPr>
          <p:cNvSpPr>
            <a:spLocks noGrp="1" noChangeArrowheads="1"/>
          </p:cNvSpPr>
          <p:nvPr>
            <p:ph type="title"/>
          </p:nvPr>
        </p:nvSpPr>
        <p:spPr/>
        <p:txBody>
          <a:bodyPr/>
          <a:lstStyle/>
          <a:p>
            <a:pPr eaLnBrk="1" hangingPunct="1"/>
            <a:r>
              <a:rPr lang="en-US" sz="4400" dirty="0"/>
              <a:t>Fleet User Safety Session </a:t>
            </a:r>
            <a:br>
              <a:rPr lang="en-US" sz="4400" dirty="0"/>
            </a:br>
            <a:r>
              <a:rPr lang="en-US" altLang="en-US" b="1" dirty="0">
                <a:solidFill>
                  <a:schemeClr val="hlink"/>
                </a:solidFill>
              </a:rPr>
              <a:t>University Vehicle Policies</a:t>
            </a:r>
          </a:p>
        </p:txBody>
      </p:sp>
      <p:sp>
        <p:nvSpPr>
          <p:cNvPr id="15363" name="Rectangle 3">
            <a:extLst>
              <a:ext uri="{FF2B5EF4-FFF2-40B4-BE49-F238E27FC236}">
                <a16:creationId xmlns:a16="http://schemas.microsoft.com/office/drawing/2014/main" id="{F5F2244F-F4AB-E9BB-479F-E2127C7A6373}"/>
              </a:ext>
            </a:extLst>
          </p:cNvPr>
          <p:cNvSpPr>
            <a:spLocks noGrp="1" noChangeArrowheads="1"/>
          </p:cNvSpPr>
          <p:nvPr>
            <p:ph type="body" idx="1"/>
          </p:nvPr>
        </p:nvSpPr>
        <p:spPr>
          <a:xfrm>
            <a:off x="2162175" y="1752601"/>
            <a:ext cx="7659688" cy="3654425"/>
          </a:xfrm>
        </p:spPr>
        <p:txBody>
          <a:bodyPr/>
          <a:lstStyle/>
          <a:p>
            <a:pPr eaLnBrk="1" hangingPunct="1">
              <a:lnSpc>
                <a:spcPct val="90000"/>
              </a:lnSpc>
            </a:pPr>
            <a:r>
              <a:rPr lang="en-US" altLang="en-US" sz="2100" dirty="0"/>
              <a:t>Student drivers may drive USCA vehicles provided they also meet the following limitations:</a:t>
            </a:r>
            <a:r>
              <a:rPr lang="en-US" altLang="en-US" sz="1100" dirty="0"/>
              <a:t> </a:t>
            </a:r>
          </a:p>
          <a:p>
            <a:pPr lvl="1" eaLnBrk="1" hangingPunct="1">
              <a:lnSpc>
                <a:spcPct val="90000"/>
              </a:lnSpc>
            </a:pPr>
            <a:r>
              <a:rPr lang="en-US" altLang="en-US" sz="2000" dirty="0"/>
              <a:t>Students traveling in a university vehicle outside of the Aiken, Augusta, Columbia area must be accompanied by USCA faculty, staff or designated administration person. The name must appear on </a:t>
            </a:r>
            <a:r>
              <a:rPr lang="en-US" altLang="en-US" sz="1800" dirty="0"/>
              <a:t>Form 13/20 USCA Vehicle Reservation Request.</a:t>
            </a:r>
            <a:r>
              <a:rPr lang="en-US" altLang="en-US" sz="2000" dirty="0"/>
              <a:t> </a:t>
            </a:r>
          </a:p>
          <a:p>
            <a:pPr lvl="1" eaLnBrk="1" hangingPunct="1">
              <a:lnSpc>
                <a:spcPct val="90000"/>
              </a:lnSpc>
            </a:pPr>
            <a:r>
              <a:rPr lang="en-US" altLang="en-US" sz="2000" dirty="0"/>
              <a:t>Students are not allowed to transport other students without USCA faculty, staff or other designated administration person. Exceptions to this provision are allowed at the discretion of the Chancellor or Vice Chancellor for Student Services. </a:t>
            </a:r>
          </a:p>
        </p:txBody>
      </p:sp>
      <p:pic>
        <p:nvPicPr>
          <p:cNvPr id="15364" name="Picture 18" descr="MCj01979220000[1]">
            <a:extLst>
              <a:ext uri="{FF2B5EF4-FFF2-40B4-BE49-F238E27FC236}">
                <a16:creationId xmlns:a16="http://schemas.microsoft.com/office/drawing/2014/main" id="{9ABC98B5-2BF3-293B-418F-B5B55188A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058" y="5060658"/>
            <a:ext cx="2889323" cy="130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5670883-00DC-9388-8087-C621BEEE220E}"/>
              </a:ext>
            </a:extLst>
          </p:cNvPr>
          <p:cNvSpPr>
            <a:spLocks noGrp="1" noChangeArrowheads="1"/>
          </p:cNvSpPr>
          <p:nvPr>
            <p:ph type="title"/>
          </p:nvPr>
        </p:nvSpPr>
        <p:spPr/>
        <p:txBody>
          <a:bodyPr/>
          <a:lstStyle/>
          <a:p>
            <a:pPr eaLnBrk="1" hangingPunct="1"/>
            <a:r>
              <a:rPr lang="en-US" sz="4400" dirty="0"/>
              <a:t>Fleet User Safety Session </a:t>
            </a:r>
            <a:br>
              <a:rPr lang="en-US" sz="4400" dirty="0"/>
            </a:br>
            <a:r>
              <a:rPr lang="en-US" altLang="en-US" b="1" dirty="0">
                <a:solidFill>
                  <a:schemeClr val="hlink"/>
                </a:solidFill>
              </a:rPr>
              <a:t>University Vehicle Policies</a:t>
            </a:r>
          </a:p>
        </p:txBody>
      </p:sp>
      <p:sp>
        <p:nvSpPr>
          <p:cNvPr id="32771" name="Rectangle 3">
            <a:extLst>
              <a:ext uri="{FF2B5EF4-FFF2-40B4-BE49-F238E27FC236}">
                <a16:creationId xmlns:a16="http://schemas.microsoft.com/office/drawing/2014/main" id="{08517962-60B7-055A-977A-7A77B0B61A95}"/>
              </a:ext>
            </a:extLst>
          </p:cNvPr>
          <p:cNvSpPr>
            <a:spLocks noGrp="1" noChangeArrowheads="1"/>
          </p:cNvSpPr>
          <p:nvPr>
            <p:ph type="body" idx="1"/>
          </p:nvPr>
        </p:nvSpPr>
        <p:spPr>
          <a:xfrm>
            <a:off x="2286000" y="1752601"/>
            <a:ext cx="8077200" cy="3287713"/>
          </a:xfrm>
        </p:spPr>
        <p:txBody>
          <a:bodyPr>
            <a:normAutofit fontScale="92500" lnSpcReduction="20000"/>
          </a:bodyPr>
          <a:lstStyle/>
          <a:p>
            <a:pPr eaLnBrk="1" hangingPunct="1">
              <a:lnSpc>
                <a:spcPct val="80000"/>
              </a:lnSpc>
            </a:pPr>
            <a:r>
              <a:rPr lang="en-US" altLang="en-US" sz="1800" dirty="0"/>
              <a:t>A university Wright Express card, proof of insurance, vehicle registration, and Auto Club membership card are provided in a packet on the sun visor of the vehicle, or glove box, &amp; must </a:t>
            </a:r>
            <a:r>
              <a:rPr lang="en-US" altLang="en-US" sz="1800" u="sng" dirty="0"/>
              <a:t>NOT be removed from the vehicle</a:t>
            </a:r>
            <a:r>
              <a:rPr lang="en-US" altLang="en-US" sz="1800" dirty="0"/>
              <a:t>. </a:t>
            </a:r>
          </a:p>
          <a:p>
            <a:pPr eaLnBrk="1" hangingPunct="1">
              <a:lnSpc>
                <a:spcPct val="80000"/>
              </a:lnSpc>
            </a:pPr>
            <a:r>
              <a:rPr lang="en-US" altLang="en-US" sz="1800" dirty="0"/>
              <a:t>Vehicles are not to be parked at a residence overnight. </a:t>
            </a:r>
          </a:p>
          <a:p>
            <a:pPr eaLnBrk="1" hangingPunct="1">
              <a:lnSpc>
                <a:spcPct val="80000"/>
              </a:lnSpc>
            </a:pPr>
            <a:r>
              <a:rPr lang="en-US" altLang="en-US" sz="1800" dirty="0"/>
              <a:t>Gas purchases for vehicles should be made with the WEX Card using your assigned PIN #. Receipts should include price per gallon, # of gallons, total cost. Your pin is assigned by the state of SC &amp; will be mailed to you. Turn gas receipts into Annette along with your ‘Trip Ticket’</a:t>
            </a:r>
          </a:p>
          <a:p>
            <a:pPr eaLnBrk="1" hangingPunct="1">
              <a:lnSpc>
                <a:spcPct val="80000"/>
              </a:lnSpc>
            </a:pPr>
            <a:r>
              <a:rPr lang="en-US" altLang="en-US" sz="1800" dirty="0"/>
              <a:t>NO alcoholic beverages &amp; NO smoking in vehicles - please</a:t>
            </a:r>
          </a:p>
          <a:p>
            <a:pPr eaLnBrk="1" hangingPunct="1">
              <a:lnSpc>
                <a:spcPct val="80000"/>
              </a:lnSpc>
            </a:pPr>
            <a:r>
              <a:rPr lang="en-US" altLang="en-US" sz="1800" dirty="0"/>
              <a:t>Posted speed limits must be followed, seat belts must be worn, &amp; headlights must be on when driving. </a:t>
            </a:r>
          </a:p>
          <a:p>
            <a:pPr eaLnBrk="1" hangingPunct="1">
              <a:lnSpc>
                <a:spcPct val="80000"/>
              </a:lnSpc>
            </a:pPr>
            <a:r>
              <a:rPr lang="en-US" altLang="en-US" sz="1800" dirty="0"/>
              <a:t>Practice defensive driving techniques – avoid inattentive blindness (cell phone use and other distractions)</a:t>
            </a:r>
          </a:p>
          <a:p>
            <a:pPr eaLnBrk="1" hangingPunct="1">
              <a:lnSpc>
                <a:spcPct val="80000"/>
              </a:lnSpc>
            </a:pPr>
            <a:r>
              <a:rPr lang="en-US" altLang="en-US" sz="1800" dirty="0"/>
              <a:t>Copies of this policy handout are in the vehicle red folder, call Dom 641-3538 or Annette 641-3452 with any questions. </a:t>
            </a:r>
          </a:p>
          <a:p>
            <a:pPr eaLnBrk="1" hangingPunct="1">
              <a:lnSpc>
                <a:spcPct val="80000"/>
              </a:lnSpc>
              <a:buFont typeface="Wingdings" panose="05000000000000000000" pitchFamily="2" charset="2"/>
              <a:buNone/>
            </a:pPr>
            <a:endParaRPr lang="en-US" altLang="en-US" sz="1800" dirty="0">
              <a:solidFill>
                <a:schemeClr val="accent2"/>
              </a:solidFill>
            </a:endParaRPr>
          </a:p>
        </p:txBody>
      </p:sp>
      <p:pic>
        <p:nvPicPr>
          <p:cNvPr id="17412" name="Picture 5" descr="MCj02903870000[1]">
            <a:extLst>
              <a:ext uri="{FF2B5EF4-FFF2-40B4-BE49-F238E27FC236}">
                <a16:creationId xmlns:a16="http://schemas.microsoft.com/office/drawing/2014/main" id="{E84623E6-B591-15EA-D7DD-CEF59816C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798" y="5186495"/>
            <a:ext cx="1371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1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10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10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1000"/>
                                        <p:tgtEl>
                                          <p:spTgt spid="32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fade">
                                      <p:cBhvr>
                                        <p:cTn id="32" dur="1000"/>
                                        <p:tgtEl>
                                          <p:spTgt spid="327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fade">
                                      <p:cBhvr>
                                        <p:cTn id="37" dur="10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53E513E-7AB2-E526-7686-12C91E85F168}"/>
              </a:ext>
            </a:extLst>
          </p:cNvPr>
          <p:cNvSpPr>
            <a:spLocks noGrp="1" noChangeArrowheads="1"/>
          </p:cNvSpPr>
          <p:nvPr>
            <p:ph type="title"/>
          </p:nvPr>
        </p:nvSpPr>
        <p:spPr/>
        <p:txBody>
          <a:bodyPr/>
          <a:lstStyle/>
          <a:p>
            <a:pPr eaLnBrk="1" hangingPunct="1"/>
            <a:r>
              <a:rPr lang="en-US" sz="4000" dirty="0"/>
              <a:t>Fleet User Safety Session </a:t>
            </a:r>
            <a:br>
              <a:rPr lang="en-US" sz="2800" dirty="0"/>
            </a:br>
            <a:r>
              <a:rPr lang="en-US" altLang="en-US" sz="3000" b="1" dirty="0">
                <a:solidFill>
                  <a:schemeClr val="hlink"/>
                </a:solidFill>
              </a:rPr>
              <a:t>Driver Responsibilities</a:t>
            </a:r>
          </a:p>
        </p:txBody>
      </p:sp>
      <p:sp>
        <p:nvSpPr>
          <p:cNvPr id="19459" name="Rectangle 3">
            <a:extLst>
              <a:ext uri="{FF2B5EF4-FFF2-40B4-BE49-F238E27FC236}">
                <a16:creationId xmlns:a16="http://schemas.microsoft.com/office/drawing/2014/main" id="{8D77E9D8-39C5-2AC2-D72D-0FC6F838F92B}"/>
              </a:ext>
            </a:extLst>
          </p:cNvPr>
          <p:cNvSpPr>
            <a:spLocks noGrp="1" noChangeArrowheads="1"/>
          </p:cNvSpPr>
          <p:nvPr>
            <p:ph type="body" idx="1"/>
          </p:nvPr>
        </p:nvSpPr>
        <p:spPr>
          <a:xfrm>
            <a:off x="1828800" y="1676400"/>
            <a:ext cx="8839200" cy="5638800"/>
          </a:xfrm>
        </p:spPr>
        <p:txBody>
          <a:bodyPr/>
          <a:lstStyle/>
          <a:p>
            <a:pPr eaLnBrk="1" hangingPunct="1">
              <a:lnSpc>
                <a:spcPct val="90000"/>
              </a:lnSpc>
            </a:pPr>
            <a:r>
              <a:rPr lang="en-US" altLang="en-US" sz="1600" dirty="0"/>
              <a:t>Check vehicle </a:t>
            </a:r>
            <a:r>
              <a:rPr lang="en-US" altLang="en-US" sz="1600" u="sng" dirty="0"/>
              <a:t>prior to each use</a:t>
            </a:r>
            <a:r>
              <a:rPr lang="en-US" altLang="en-US" sz="1600" dirty="0"/>
              <a:t> for visible signs of potential problems (tires, windows, seatbelts, leaks, lights, turn signals) Notify Operations if you have any problems with the vehicle</a:t>
            </a:r>
          </a:p>
          <a:p>
            <a:pPr eaLnBrk="1" hangingPunct="1">
              <a:lnSpc>
                <a:spcPct val="90000"/>
              </a:lnSpc>
            </a:pPr>
            <a:r>
              <a:rPr lang="en-US" altLang="en-US" sz="1600" dirty="0"/>
              <a:t>Adjust mirrors, seats, and other interior items</a:t>
            </a:r>
          </a:p>
          <a:p>
            <a:pPr eaLnBrk="1" hangingPunct="1">
              <a:lnSpc>
                <a:spcPct val="90000"/>
              </a:lnSpc>
            </a:pPr>
            <a:r>
              <a:rPr lang="en-US" altLang="en-US" sz="1600" dirty="0"/>
              <a:t>Before starting, secure your seat belt making sure others are buckled </a:t>
            </a:r>
          </a:p>
          <a:p>
            <a:pPr eaLnBrk="1" hangingPunct="1">
              <a:lnSpc>
                <a:spcPct val="90000"/>
              </a:lnSpc>
            </a:pPr>
            <a:r>
              <a:rPr lang="en-US" altLang="en-US" sz="1600" dirty="0"/>
              <a:t>Fill out Monthly Trip Log on clipboard</a:t>
            </a:r>
          </a:p>
          <a:p>
            <a:pPr lvl="1" eaLnBrk="1" hangingPunct="1">
              <a:lnSpc>
                <a:spcPct val="90000"/>
              </a:lnSpc>
            </a:pPr>
            <a:r>
              <a:rPr lang="en-US" altLang="en-US" sz="1200" dirty="0"/>
              <a:t>Date / Name/ Odometer: In-Out / Travel: From-To / Job Function/ #Passengers </a:t>
            </a:r>
          </a:p>
          <a:p>
            <a:pPr eaLnBrk="1" hangingPunct="1">
              <a:lnSpc>
                <a:spcPct val="90000"/>
              </a:lnSpc>
            </a:pPr>
            <a:r>
              <a:rPr lang="en-US" altLang="en-US" sz="1600" dirty="0"/>
              <a:t>Check traffic flow (vehicles &amp; pedestrians) before starting</a:t>
            </a:r>
          </a:p>
          <a:p>
            <a:pPr eaLnBrk="1" hangingPunct="1">
              <a:lnSpc>
                <a:spcPct val="90000"/>
              </a:lnSpc>
            </a:pPr>
            <a:r>
              <a:rPr lang="en-US" altLang="en-US" sz="1600" dirty="0"/>
              <a:t>Drive with lights on, obey all laws, regulations, and procedures</a:t>
            </a:r>
          </a:p>
          <a:p>
            <a:pPr eaLnBrk="1" hangingPunct="1">
              <a:lnSpc>
                <a:spcPct val="90000"/>
              </a:lnSpc>
            </a:pPr>
            <a:r>
              <a:rPr lang="en-US" altLang="en-US" sz="1600" dirty="0"/>
              <a:t>Exit vehicle only when engine is turned off &amp; key removed</a:t>
            </a:r>
          </a:p>
          <a:p>
            <a:pPr eaLnBrk="1" hangingPunct="1">
              <a:lnSpc>
                <a:spcPct val="90000"/>
              </a:lnSpc>
            </a:pPr>
            <a:r>
              <a:rPr lang="en-US" altLang="en-US" sz="1600" dirty="0"/>
              <a:t>Refuel only when engine is turned off and key removed</a:t>
            </a:r>
          </a:p>
          <a:p>
            <a:pPr eaLnBrk="1" hangingPunct="1">
              <a:lnSpc>
                <a:spcPct val="90000"/>
              </a:lnSpc>
            </a:pPr>
            <a:r>
              <a:rPr lang="en-US" altLang="en-US" sz="1600" dirty="0"/>
              <a:t>Ensure vehicle is locked if it is to be left unattended </a:t>
            </a:r>
          </a:p>
          <a:p>
            <a:pPr eaLnBrk="1" hangingPunct="1">
              <a:lnSpc>
                <a:spcPct val="90000"/>
              </a:lnSpc>
            </a:pPr>
            <a:r>
              <a:rPr lang="en-US" altLang="en-US" sz="1600" dirty="0"/>
              <a:t>Promptly submit trip reports and gas receipts at the end of your trip </a:t>
            </a:r>
          </a:p>
          <a:p>
            <a:pPr lvl="1" eaLnBrk="1" hangingPunct="1">
              <a:lnSpc>
                <a:spcPct val="90000"/>
              </a:lnSpc>
            </a:pPr>
            <a:r>
              <a:rPr lang="en-US" altLang="en-US" sz="1400" dirty="0"/>
              <a:t>Use Drop Box at SUPMT Bldg.</a:t>
            </a:r>
          </a:p>
          <a:p>
            <a:pPr eaLnBrk="1" hangingPunct="1">
              <a:lnSpc>
                <a:spcPct val="90000"/>
              </a:lnSpc>
            </a:pPr>
            <a:r>
              <a:rPr lang="en-US" altLang="en-US" sz="1600" dirty="0"/>
              <a:t>Check to see if gas tank is full </a:t>
            </a:r>
            <a:r>
              <a:rPr lang="en-US" altLang="en-US" sz="1600" u="sng" dirty="0"/>
              <a:t>before</a:t>
            </a:r>
            <a:r>
              <a:rPr lang="en-US" altLang="en-US" sz="1600" dirty="0"/>
              <a:t> you start</a:t>
            </a:r>
          </a:p>
          <a:p>
            <a:pPr eaLnBrk="1" hangingPunct="1">
              <a:lnSpc>
                <a:spcPct val="90000"/>
              </a:lnSpc>
            </a:pPr>
            <a:r>
              <a:rPr lang="en-US" altLang="en-US" sz="1600" dirty="0"/>
              <a:t>Immediately notify USCA Police of any accident on campus</a:t>
            </a:r>
          </a:p>
        </p:txBody>
      </p:sp>
      <p:pic>
        <p:nvPicPr>
          <p:cNvPr id="19460" name="Picture 18" descr="MCj03478030000[1]">
            <a:extLst>
              <a:ext uri="{FF2B5EF4-FFF2-40B4-BE49-F238E27FC236}">
                <a16:creationId xmlns:a16="http://schemas.microsoft.com/office/drawing/2014/main" id="{CEC909CF-1EED-3869-2A53-030F14F1E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75" y="3781425"/>
            <a:ext cx="755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3A57-7EA9-BBC5-3930-833A37550693}"/>
              </a:ext>
            </a:extLst>
          </p:cNvPr>
          <p:cNvSpPr>
            <a:spLocks noGrp="1"/>
          </p:cNvSpPr>
          <p:nvPr>
            <p:ph type="title"/>
          </p:nvPr>
        </p:nvSpPr>
        <p:spPr/>
        <p:txBody>
          <a:bodyPr/>
          <a:lstStyle/>
          <a:p>
            <a:r>
              <a:rPr lang="en-US" sz="4400" dirty="0"/>
              <a:t>Fleet User Safety Session </a:t>
            </a:r>
            <a:br>
              <a:rPr lang="en-US" sz="4400" dirty="0"/>
            </a:br>
            <a:r>
              <a:rPr lang="en-US" altLang="en-US" sz="4400" b="1" dirty="0">
                <a:solidFill>
                  <a:schemeClr val="hlink"/>
                </a:solidFill>
              </a:rPr>
              <a:t>Golf Carts</a:t>
            </a:r>
            <a:endParaRPr lang="en-US" dirty="0"/>
          </a:p>
        </p:txBody>
      </p:sp>
      <p:sp>
        <p:nvSpPr>
          <p:cNvPr id="3" name="Content Placeholder 2">
            <a:extLst>
              <a:ext uri="{FF2B5EF4-FFF2-40B4-BE49-F238E27FC236}">
                <a16:creationId xmlns:a16="http://schemas.microsoft.com/office/drawing/2014/main" id="{32377206-D232-F191-E138-8793CF949DFA}"/>
              </a:ext>
            </a:extLst>
          </p:cNvPr>
          <p:cNvSpPr>
            <a:spLocks noGrp="1"/>
          </p:cNvSpPr>
          <p:nvPr>
            <p:ph idx="1"/>
          </p:nvPr>
        </p:nvSpPr>
        <p:spPr>
          <a:xfrm>
            <a:off x="5310478" y="1825624"/>
            <a:ext cx="6576722" cy="4351338"/>
          </a:xfrm>
        </p:spPr>
        <p:txBody>
          <a:bodyPr>
            <a:normAutofit fontScale="85000" lnSpcReduction="20000"/>
          </a:bodyPr>
          <a:lstStyle/>
          <a:p>
            <a:r>
              <a:rPr lang="en-US" dirty="0"/>
              <a:t>Golf cart operators must possess a valid driver’s license</a:t>
            </a:r>
          </a:p>
          <a:p>
            <a:r>
              <a:rPr lang="en-US" dirty="0"/>
              <a:t>Golf carts are to not be operate don roads where the posted speed limit is above 35mph</a:t>
            </a:r>
          </a:p>
          <a:p>
            <a:r>
              <a:rPr lang="en-US" dirty="0"/>
              <a:t>Golf carts may only be operated on campus</a:t>
            </a:r>
          </a:p>
          <a:p>
            <a:r>
              <a:rPr lang="en-US" dirty="0"/>
              <a:t>Use care when crossing the pedestrian bridge with a golf cart</a:t>
            </a:r>
          </a:p>
          <a:p>
            <a:r>
              <a:rPr lang="en-US" dirty="0"/>
              <a:t>Golf carts leaving main campus across the pedestrian bridge are to yield to carts coming from the Convocation Center</a:t>
            </a:r>
          </a:p>
          <a:p>
            <a:r>
              <a:rPr lang="en-US" dirty="0"/>
              <a:t>Do not carry passengers in cargo areas of carts, all passengers and operators must be seated in a cart seat, with no part of their body past the cart frame.</a:t>
            </a:r>
          </a:p>
        </p:txBody>
      </p:sp>
      <p:pic>
        <p:nvPicPr>
          <p:cNvPr id="4" name="Picture 3" descr="A picture containing text&#10;&#10;Description automatically generated">
            <a:extLst>
              <a:ext uri="{FF2B5EF4-FFF2-40B4-BE49-F238E27FC236}">
                <a16:creationId xmlns:a16="http://schemas.microsoft.com/office/drawing/2014/main" id="{8FFF5ADD-BD54-6987-4FFD-AD0103B7829E}"/>
              </a:ext>
            </a:extLst>
          </p:cNvPr>
          <p:cNvPicPr>
            <a:picLocks noChangeAspect="1"/>
          </p:cNvPicPr>
          <p:nvPr/>
        </p:nvPicPr>
        <p:blipFill rotWithShape="1">
          <a:blip r:embed="rId2">
            <a:extLst>
              <a:ext uri="{28A0092B-C50C-407E-A947-70E740481C1C}">
                <a14:useLocalDpi xmlns:a14="http://schemas.microsoft.com/office/drawing/2010/main" val="0"/>
              </a:ext>
            </a:extLst>
          </a:blip>
          <a:srcRect b="9085"/>
          <a:stretch/>
        </p:blipFill>
        <p:spPr>
          <a:xfrm>
            <a:off x="621031" y="2442555"/>
            <a:ext cx="4572000" cy="3117477"/>
          </a:xfrm>
          <a:prstGeom prst="rect">
            <a:avLst/>
          </a:prstGeom>
        </p:spPr>
      </p:pic>
    </p:spTree>
    <p:extLst>
      <p:ext uri="{BB962C8B-B14F-4D97-AF65-F5344CB8AC3E}">
        <p14:creationId xmlns:p14="http://schemas.microsoft.com/office/powerpoint/2010/main" val="137036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CBEC595-1C97-0456-15B7-47A4A416C648}"/>
              </a:ext>
            </a:extLst>
          </p:cNvPr>
          <p:cNvSpPr>
            <a:spLocks noGrp="1" noChangeArrowheads="1"/>
          </p:cNvSpPr>
          <p:nvPr>
            <p:ph type="title"/>
          </p:nvPr>
        </p:nvSpPr>
        <p:spPr/>
        <p:txBody>
          <a:bodyPr/>
          <a:lstStyle/>
          <a:p>
            <a:pPr eaLnBrk="1" hangingPunct="1"/>
            <a:r>
              <a:rPr lang="en-US" sz="3600" dirty="0"/>
              <a:t>Fleet User Safety Session </a:t>
            </a:r>
            <a:br>
              <a:rPr lang="en-US" sz="2400" b="1" dirty="0">
                <a:solidFill>
                  <a:schemeClr val="hlink"/>
                </a:solidFill>
              </a:rPr>
            </a:br>
            <a:r>
              <a:rPr lang="en-US" altLang="en-US" sz="2400" b="1" dirty="0">
                <a:solidFill>
                  <a:schemeClr val="hlink"/>
                </a:solidFill>
              </a:rPr>
              <a:t>15 Passenger Vans</a:t>
            </a:r>
            <a:endParaRPr lang="en-US" altLang="en-US" sz="2400" b="1" dirty="0">
              <a:solidFill>
                <a:srgbClr val="FF0000"/>
              </a:solidFill>
            </a:endParaRPr>
          </a:p>
        </p:txBody>
      </p:sp>
      <p:sp>
        <p:nvSpPr>
          <p:cNvPr id="21507" name="Rectangle 3">
            <a:extLst>
              <a:ext uri="{FF2B5EF4-FFF2-40B4-BE49-F238E27FC236}">
                <a16:creationId xmlns:a16="http://schemas.microsoft.com/office/drawing/2014/main" id="{B45753A0-AAC9-E4E6-0928-6AAD82105119}"/>
              </a:ext>
            </a:extLst>
          </p:cNvPr>
          <p:cNvSpPr>
            <a:spLocks noGrp="1" noChangeArrowheads="1"/>
          </p:cNvSpPr>
          <p:nvPr>
            <p:ph type="body" idx="1"/>
          </p:nvPr>
        </p:nvSpPr>
        <p:spPr>
          <a:xfrm>
            <a:off x="1524000" y="1828800"/>
            <a:ext cx="8686800" cy="5334000"/>
          </a:xfrm>
        </p:spPr>
        <p:txBody>
          <a:bodyPr/>
          <a:lstStyle/>
          <a:p>
            <a:pPr eaLnBrk="1" hangingPunct="1">
              <a:lnSpc>
                <a:spcPct val="80000"/>
              </a:lnSpc>
            </a:pPr>
            <a:r>
              <a:rPr lang="en-US" altLang="en-US" sz="2000" dirty="0"/>
              <a:t>Vans have a very high center of gravity and significantly increased risk for rollover accidents; unbalanced tire air pressure is a contributing factor and is checked</a:t>
            </a:r>
          </a:p>
          <a:p>
            <a:pPr eaLnBrk="1" hangingPunct="1">
              <a:lnSpc>
                <a:spcPct val="80000"/>
              </a:lnSpc>
            </a:pPr>
            <a:r>
              <a:rPr lang="en-US" altLang="en-US" sz="2000" dirty="0"/>
              <a:t>If van is not full, passengers should be seated in front of rear axle; do not transport more than 15 people (including driver) </a:t>
            </a:r>
          </a:p>
          <a:p>
            <a:pPr eaLnBrk="1" hangingPunct="1">
              <a:lnSpc>
                <a:spcPct val="80000"/>
              </a:lnSpc>
            </a:pPr>
            <a:r>
              <a:rPr lang="en-US" altLang="en-US" sz="2000" dirty="0"/>
              <a:t>Do not make sharp turns or over-corrections at high speed</a:t>
            </a:r>
          </a:p>
          <a:p>
            <a:pPr eaLnBrk="1" hangingPunct="1">
              <a:lnSpc>
                <a:spcPct val="80000"/>
              </a:lnSpc>
            </a:pPr>
            <a:r>
              <a:rPr lang="en-US" altLang="en-US" sz="2000" dirty="0"/>
              <a:t>Be especially cautious on curved rural roads &amp; maintain a safe speed to avoid running off the road; If you drive off the road, slow down before returning to the road &amp; accelerating</a:t>
            </a:r>
          </a:p>
          <a:p>
            <a:pPr eaLnBrk="1" hangingPunct="1">
              <a:lnSpc>
                <a:spcPct val="80000"/>
              </a:lnSpc>
            </a:pPr>
            <a:r>
              <a:rPr lang="en-US" altLang="en-US" sz="2000" dirty="0"/>
              <a:t>Because vans are substantially longer &amp; wider more braking time &amp; wide turns are required; abrupt maneuvers won’t work – the safe following distance should be at least 4 seconds</a:t>
            </a:r>
          </a:p>
          <a:p>
            <a:pPr eaLnBrk="1" hangingPunct="1">
              <a:lnSpc>
                <a:spcPct val="80000"/>
              </a:lnSpc>
            </a:pPr>
            <a:r>
              <a:rPr lang="en-US" altLang="en-US" sz="2000" dirty="0"/>
              <a:t>Children are </a:t>
            </a:r>
            <a:r>
              <a:rPr lang="en-US" altLang="en-US" sz="2000" u="sng" dirty="0"/>
              <a:t>not</a:t>
            </a:r>
            <a:r>
              <a:rPr lang="en-US" altLang="en-US" sz="2000" dirty="0"/>
              <a:t> to be transported in 15 passenger vans</a:t>
            </a:r>
          </a:p>
          <a:p>
            <a:pPr eaLnBrk="1" hangingPunct="1">
              <a:lnSpc>
                <a:spcPct val="80000"/>
              </a:lnSpc>
            </a:pPr>
            <a:r>
              <a:rPr lang="en-US" altLang="en-US" sz="2000" dirty="0"/>
              <a:t>Be advised, 85% </a:t>
            </a:r>
            <a:r>
              <a:rPr lang="en-US" altLang="en-US" sz="1800" dirty="0"/>
              <a:t>of people killed in rollover crashes</a:t>
            </a:r>
            <a:r>
              <a:rPr lang="en-US" altLang="en-US" sz="2000" dirty="0"/>
              <a:t> </a:t>
            </a:r>
            <a:r>
              <a:rPr lang="en-US" altLang="en-US" sz="1800" dirty="0"/>
              <a:t>were not wearing seat belts – don’t crash, but DO wear seat belts (the law)</a:t>
            </a:r>
          </a:p>
        </p:txBody>
      </p:sp>
      <p:pic>
        <p:nvPicPr>
          <p:cNvPr id="21508" name="Picture 9" descr="MCj03266440000[1]">
            <a:extLst>
              <a:ext uri="{FF2B5EF4-FFF2-40B4-BE49-F238E27FC236}">
                <a16:creationId xmlns:a16="http://schemas.microsoft.com/office/drawing/2014/main" id="{C5FE6145-8CE0-EE03-C088-58624BFAA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76973" flipV="1">
            <a:off x="10213554" y="4858434"/>
            <a:ext cx="106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9D8A-367E-6B6D-CEBE-6D2BE0C5CD2D}"/>
              </a:ext>
            </a:extLst>
          </p:cNvPr>
          <p:cNvSpPr>
            <a:spLocks noGrp="1"/>
          </p:cNvSpPr>
          <p:nvPr>
            <p:ph type="title"/>
          </p:nvPr>
        </p:nvSpPr>
        <p:spPr/>
        <p:txBody>
          <a:bodyPr/>
          <a:lstStyle/>
          <a:p>
            <a:r>
              <a:rPr lang="en-US" sz="4400" dirty="0"/>
              <a:t>Fleet User Safety Session </a:t>
            </a:r>
            <a:br>
              <a:rPr lang="en-US" sz="4400" dirty="0"/>
            </a:br>
            <a:r>
              <a:rPr lang="en-US" altLang="en-US" sz="4400" b="1" dirty="0">
                <a:solidFill>
                  <a:schemeClr val="hlink"/>
                </a:solidFill>
              </a:rPr>
              <a:t>BUS Door Procedures</a:t>
            </a:r>
            <a:endParaRPr lang="en-US" dirty="0"/>
          </a:p>
        </p:txBody>
      </p:sp>
      <p:sp>
        <p:nvSpPr>
          <p:cNvPr id="3" name="Content Placeholder 2">
            <a:extLst>
              <a:ext uri="{FF2B5EF4-FFF2-40B4-BE49-F238E27FC236}">
                <a16:creationId xmlns:a16="http://schemas.microsoft.com/office/drawing/2014/main" id="{C4AF4996-5032-1B38-31E8-7D00395581EE}"/>
              </a:ext>
            </a:extLst>
          </p:cNvPr>
          <p:cNvSpPr>
            <a:spLocks noGrp="1"/>
          </p:cNvSpPr>
          <p:nvPr>
            <p:ph idx="1"/>
          </p:nvPr>
        </p:nvSpPr>
        <p:spPr/>
        <p:txBody>
          <a:bodyPr>
            <a:normAutofit fontScale="55000" lnSpcReduction="20000"/>
          </a:bodyPr>
          <a:lstStyle/>
          <a:p>
            <a:pPr marL="0" indent="0">
              <a:lnSpc>
                <a:spcPct val="80000"/>
              </a:lnSpc>
              <a:buNone/>
            </a:pPr>
            <a:r>
              <a:rPr lang="en-US" altLang="en-US" sz="3600" dirty="0"/>
              <a:t>BUS BACK DOOR SAFETY INTERLOCKS &amp; ESCAPE WINDOW LEVER</a:t>
            </a:r>
            <a:br>
              <a:rPr lang="en-US" altLang="en-US" sz="4400" dirty="0"/>
            </a:br>
            <a:r>
              <a:rPr lang="en-US" altLang="en-US" sz="3600" i="1" dirty="0"/>
              <a:t>(if the bus doesn’t start, or the alarm sounds, this is why) </a:t>
            </a:r>
          </a:p>
          <a:p>
            <a:pPr marL="0" indent="0">
              <a:lnSpc>
                <a:spcPct val="80000"/>
              </a:lnSpc>
              <a:buNone/>
            </a:pPr>
            <a:r>
              <a:rPr lang="en-US" altLang="en-US" sz="3600" dirty="0"/>
              <a:t>UNLOCK the back door </a:t>
            </a:r>
            <a:r>
              <a:rPr lang="en-US" altLang="en-US" sz="3600" u="sng" dirty="0"/>
              <a:t>before</a:t>
            </a:r>
            <a:r>
              <a:rPr lang="en-US" altLang="en-US" sz="3600" dirty="0"/>
              <a:t> attempting to </a:t>
            </a:r>
            <a:r>
              <a:rPr lang="en-US" altLang="en-US" sz="3600" u="sng" dirty="0"/>
              <a:t>start </a:t>
            </a:r>
            <a:r>
              <a:rPr lang="en-US" altLang="en-US" sz="3600" dirty="0"/>
              <a:t>the engine. </a:t>
            </a:r>
            <a:r>
              <a:rPr lang="en-US" altLang="en-US" sz="2800" dirty="0"/>
              <a:t>The</a:t>
            </a:r>
            <a:r>
              <a:rPr lang="en-US" altLang="en-US" sz="2800" i="1" dirty="0"/>
              <a:t> “slide latch” lock is below the emergency handle and to the right of</a:t>
            </a:r>
            <a:r>
              <a:rPr lang="en-US" altLang="en-US" sz="2800" dirty="0"/>
              <a:t>  </a:t>
            </a:r>
            <a:r>
              <a:rPr lang="en-US" altLang="en-US" sz="2800" i="1" dirty="0"/>
              <a:t>the door. To unlock: slide the latch </a:t>
            </a:r>
            <a:r>
              <a:rPr lang="en-US" altLang="en-US" sz="2800" i="1" u="sng" dirty="0"/>
              <a:t>all the way</a:t>
            </a:r>
            <a:r>
              <a:rPr lang="en-US" altLang="en-US" sz="2800" i="1" dirty="0"/>
              <a:t> to the right, then lock the slide in place by rotating the slide lock down -then </a:t>
            </a:r>
            <a:r>
              <a:rPr lang="en-US" altLang="en-US" sz="2800" i="1" u="sng" dirty="0"/>
              <a:t>silence the alarm</a:t>
            </a:r>
            <a:r>
              <a:rPr lang="en-US" altLang="en-US" sz="2800" i="1" dirty="0"/>
              <a:t> by pushing the </a:t>
            </a:r>
            <a:r>
              <a:rPr lang="en-US" altLang="en-US" sz="2800" i="1" u="sng" dirty="0"/>
              <a:t>silver button above door</a:t>
            </a:r>
            <a:r>
              <a:rPr lang="en-US" altLang="en-US" sz="2800" i="1" dirty="0"/>
              <a:t>. (If alarm continues, you have not rotated the slide down to lock it in place). </a:t>
            </a:r>
          </a:p>
          <a:p>
            <a:pPr marL="609600" indent="-609600">
              <a:lnSpc>
                <a:spcPct val="80000"/>
              </a:lnSpc>
            </a:pPr>
            <a:r>
              <a:rPr lang="en-US" altLang="en-US" sz="2800" i="1" dirty="0"/>
              <a:t>Note: An alarm may or may not have sounded to remind you to unlock the back door. If it does sound, press the silver button above the door (after it is unlocked) to silence the alarm. You may now start the engine!</a:t>
            </a:r>
          </a:p>
          <a:p>
            <a:pPr marL="609600" indent="-609600">
              <a:lnSpc>
                <a:spcPct val="80000"/>
              </a:lnSpc>
            </a:pPr>
            <a:r>
              <a:rPr lang="en-US" altLang="en-US" sz="3600" dirty="0"/>
              <a:t>LOCK the back door </a:t>
            </a:r>
            <a:r>
              <a:rPr lang="en-US" altLang="en-US" sz="3600" u="sng" dirty="0"/>
              <a:t>after</a:t>
            </a:r>
            <a:r>
              <a:rPr lang="en-US" altLang="en-US" sz="3600" dirty="0"/>
              <a:t> you </a:t>
            </a:r>
            <a:r>
              <a:rPr lang="en-US" altLang="en-US" sz="3600" u="sng" dirty="0"/>
              <a:t>turn off</a:t>
            </a:r>
            <a:r>
              <a:rPr lang="en-US" altLang="en-US" sz="3600" dirty="0"/>
              <a:t> the engine to exit bus.</a:t>
            </a:r>
            <a:endParaRPr lang="en-US" altLang="en-US" sz="4000" dirty="0"/>
          </a:p>
          <a:p>
            <a:pPr marL="609600" indent="-609600">
              <a:lnSpc>
                <a:spcPct val="80000"/>
              </a:lnSpc>
            </a:pPr>
            <a:r>
              <a:rPr lang="en-US" altLang="en-US" sz="2800" i="1" dirty="0"/>
              <a:t>	To lock: slide the latch </a:t>
            </a:r>
            <a:r>
              <a:rPr lang="en-US" altLang="en-US" sz="2800" i="1" u="sng" dirty="0"/>
              <a:t>all the way</a:t>
            </a:r>
            <a:r>
              <a:rPr lang="en-US" altLang="en-US" sz="2800" i="1" dirty="0"/>
              <a:t> to the left. then lock the slide in place by rotating the slide lock down. Then silence the alarm.</a:t>
            </a:r>
            <a:endParaRPr lang="en-US" altLang="en-US" sz="4000" dirty="0"/>
          </a:p>
          <a:p>
            <a:pPr marL="609600" indent="-609600">
              <a:lnSpc>
                <a:spcPct val="80000"/>
              </a:lnSpc>
            </a:pPr>
            <a:r>
              <a:rPr lang="en-US" altLang="en-US" sz="2800" i="1" dirty="0"/>
              <a:t>Note:  If an alarm sounds when you turn off the engine, it is to remind you to lock the back door before you exit. To lock it, slide the latch </a:t>
            </a:r>
            <a:r>
              <a:rPr lang="en-US" altLang="en-US" sz="2800" i="1" u="sng" dirty="0"/>
              <a:t>all the way</a:t>
            </a:r>
            <a:r>
              <a:rPr lang="en-US" altLang="en-US" sz="2800" i="1" dirty="0"/>
              <a:t> to the left. After the door is locked, if alarm is sounding, press the silver button above the door, to silence the alarm. If you have any questions call 641-3452. You may now exit bus</a:t>
            </a:r>
          </a:p>
          <a:p>
            <a:pPr marL="609600" indent="-609600">
              <a:lnSpc>
                <a:spcPct val="80000"/>
              </a:lnSpc>
            </a:pPr>
            <a:r>
              <a:rPr lang="en-US" altLang="en-US" sz="2800" dirty="0"/>
              <a:t>EXIT WINDOW RED HANDLE LEVER MUST BE CLOSED</a:t>
            </a:r>
            <a:endParaRPr lang="en-US" altLang="en-US" sz="2800" i="1" dirty="0"/>
          </a:p>
          <a:p>
            <a:pPr marL="609600" indent="-609600">
              <a:lnSpc>
                <a:spcPct val="80000"/>
              </a:lnSpc>
            </a:pPr>
            <a:r>
              <a:rPr lang="en-US" altLang="en-US" sz="2800" i="1" dirty="0"/>
              <a:t>Note: If an alarm sounds or bus doesn’t start, it may also be to remind  you to lock the exit window by closing the red lever.</a:t>
            </a:r>
          </a:p>
          <a:p>
            <a:pPr marL="609600" indent="-609600">
              <a:lnSpc>
                <a:spcPct val="80000"/>
              </a:lnSpc>
            </a:pPr>
            <a:r>
              <a:rPr lang="en-US" altLang="en-US" sz="2800" dirty="0"/>
              <a:t>When </a:t>
            </a:r>
            <a:r>
              <a:rPr lang="en-US" altLang="en-US" sz="2800" u="sng" dirty="0"/>
              <a:t>driving</a:t>
            </a:r>
            <a:r>
              <a:rPr lang="en-US" altLang="en-US" sz="2800" dirty="0"/>
              <a:t>: </a:t>
            </a:r>
            <a:r>
              <a:rPr lang="en-US" altLang="en-US" sz="2800" u="sng" dirty="0"/>
              <a:t>unlock</a:t>
            </a:r>
            <a:r>
              <a:rPr lang="en-US" altLang="en-US" sz="2800" dirty="0"/>
              <a:t> the back exit door. </a:t>
            </a:r>
          </a:p>
          <a:p>
            <a:pPr marL="609600" indent="-609600">
              <a:lnSpc>
                <a:spcPct val="80000"/>
              </a:lnSpc>
            </a:pPr>
            <a:r>
              <a:rPr lang="en-US" altLang="en-US" sz="2800" dirty="0"/>
              <a:t>When </a:t>
            </a:r>
            <a:r>
              <a:rPr lang="en-US" altLang="en-US" sz="2800" u="sng" dirty="0"/>
              <a:t>parked</a:t>
            </a:r>
            <a:r>
              <a:rPr lang="en-US" altLang="en-US" sz="2800" dirty="0"/>
              <a:t>: </a:t>
            </a:r>
            <a:r>
              <a:rPr lang="en-US" altLang="en-US" sz="2800" u="sng" dirty="0"/>
              <a:t>lock </a:t>
            </a:r>
            <a:r>
              <a:rPr lang="en-US" altLang="en-US" sz="2800" dirty="0"/>
              <a:t>the back door.</a:t>
            </a:r>
          </a:p>
        </p:txBody>
      </p:sp>
      <p:pic>
        <p:nvPicPr>
          <p:cNvPr id="4" name="Picture 4" descr="MCj04108670000[1]">
            <a:extLst>
              <a:ext uri="{FF2B5EF4-FFF2-40B4-BE49-F238E27FC236}">
                <a16:creationId xmlns:a16="http://schemas.microsoft.com/office/drawing/2014/main" id="{9B7B9532-536C-453E-6136-075195A64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654" y="5502275"/>
            <a:ext cx="742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4E64C5A-DD0D-DAF4-BF61-30C22CF06594}"/>
              </a:ext>
            </a:extLst>
          </p:cNvPr>
          <p:cNvPicPr>
            <a:picLocks noChangeAspect="1"/>
          </p:cNvPicPr>
          <p:nvPr/>
        </p:nvPicPr>
        <p:blipFill>
          <a:blip r:embed="rId3"/>
          <a:stretch>
            <a:fillRect/>
          </a:stretch>
        </p:blipFill>
        <p:spPr>
          <a:xfrm>
            <a:off x="7673067" y="5448663"/>
            <a:ext cx="1597290" cy="829128"/>
          </a:xfrm>
          <a:prstGeom prst="rect">
            <a:avLst/>
          </a:prstGeom>
        </p:spPr>
      </p:pic>
    </p:spTree>
    <p:extLst>
      <p:ext uri="{BB962C8B-B14F-4D97-AF65-F5344CB8AC3E}">
        <p14:creationId xmlns:p14="http://schemas.microsoft.com/office/powerpoint/2010/main" val="257736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F22073F-F5DD-433E-902B-52B38ABCC26A}">
  <we:reference id="f12c312d-282a-4734-8843-05915fdfef0b" version="4.3.3.0" store="EXCatalog" storeType="EXCatalog"/>
  <we:alternateReferences>
    <we:reference id="WA104178141" version="4.3.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751</TotalTime>
  <Words>2123</Words>
  <Application>Microsoft Office PowerPoint</Application>
  <PresentationFormat>Widescreen</PresentationFormat>
  <Paragraphs>128</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University of South Carolina Safety Training</vt:lpstr>
      <vt:lpstr>What’s the FUSS? Fleet User Safety Session 2022</vt:lpstr>
      <vt:lpstr>Fleet User Safety Session University Vehicle Policies </vt:lpstr>
      <vt:lpstr>Fleet User Safety Session  University Vehicle Policies</vt:lpstr>
      <vt:lpstr>Fleet User Safety Session  University Vehicle Policies</vt:lpstr>
      <vt:lpstr>Fleet User Safety Session  Driver Responsibilities</vt:lpstr>
      <vt:lpstr>Fleet User Safety Session  Golf Carts</vt:lpstr>
      <vt:lpstr>Fleet User Safety Session  15 Passenger Vans</vt:lpstr>
      <vt:lpstr>Fleet User Safety Session  BUS Door Procedures</vt:lpstr>
      <vt:lpstr>Fleet User Safety Session  Requesting a University Vehicle</vt:lpstr>
      <vt:lpstr>Fleet User Safety Session  Picking Up a University Vehicle</vt:lpstr>
      <vt:lpstr>Fleet User Safety Session  Returning a University Vehicle</vt:lpstr>
      <vt:lpstr>Fleet User Safety Session  Paragon autoclub coverage:</vt:lpstr>
      <vt:lpstr>Fleet User Safety Session  How to Use the Auto club Program…</vt:lpstr>
      <vt:lpstr>Fleet User Safety Session  Accident Reporting Procedures</vt:lpstr>
      <vt:lpstr>Fleet User Safety Session  Distracted Driving </vt:lpstr>
      <vt:lpstr>Fleet User Safety Session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Dominick Magliaro</dc:creator>
  <cp:lastModifiedBy>Dominick Magliaro</cp:lastModifiedBy>
  <cp:revision>28</cp:revision>
  <dcterms:created xsi:type="dcterms:W3CDTF">2022-04-25T12:33:52Z</dcterms:created>
  <dcterms:modified xsi:type="dcterms:W3CDTF">2022-06-30T12:53:07Z</dcterms:modified>
</cp:coreProperties>
</file>