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23"/>
  </p:notesMasterIdLst>
  <p:handoutMasterIdLst>
    <p:handoutMasterId r:id="rId24"/>
  </p:handoutMasterIdLst>
  <p:sldIdLst>
    <p:sldId id="256" r:id="rId5"/>
    <p:sldId id="257" r:id="rId6"/>
    <p:sldId id="260" r:id="rId7"/>
    <p:sldId id="281" r:id="rId8"/>
    <p:sldId id="262" r:id="rId9"/>
    <p:sldId id="261" r:id="rId10"/>
    <p:sldId id="275" r:id="rId11"/>
    <p:sldId id="268" r:id="rId12"/>
    <p:sldId id="264" r:id="rId13"/>
    <p:sldId id="282" r:id="rId14"/>
    <p:sldId id="265" r:id="rId15"/>
    <p:sldId id="276" r:id="rId16"/>
    <p:sldId id="269" r:id="rId17"/>
    <p:sldId id="277" r:id="rId18"/>
    <p:sldId id="274" r:id="rId19"/>
    <p:sldId id="278" r:id="rId20"/>
    <p:sldId id="279" r:id="rId21"/>
    <p:sldId id="27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43" autoAdjust="0"/>
  </p:normalViewPr>
  <p:slideViewPr>
    <p:cSldViewPr>
      <p:cViewPr varScale="1">
        <p:scale>
          <a:sx n="106" d="100"/>
          <a:sy n="106" d="100"/>
        </p:scale>
        <p:origin x="1722" y="1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idi DiFranco" userId="4f27c776-18e0-4d4b-9e99-0f2f715ce742" providerId="ADAL" clId="{DD5DD92E-5C4E-463D-8B2D-90180FC9070B}"/>
    <pc:docChg chg="custSel modSld">
      <pc:chgData name="Heidi DiFranco" userId="4f27c776-18e0-4d4b-9e99-0f2f715ce742" providerId="ADAL" clId="{DD5DD92E-5C4E-463D-8B2D-90180FC9070B}" dt="2022-03-29T15:31:28.237" v="192" actId="5793"/>
      <pc:docMkLst>
        <pc:docMk/>
      </pc:docMkLst>
      <pc:sldChg chg="modSp mod">
        <pc:chgData name="Heidi DiFranco" userId="4f27c776-18e0-4d4b-9e99-0f2f715ce742" providerId="ADAL" clId="{DD5DD92E-5C4E-463D-8B2D-90180FC9070B}" dt="2022-03-29T15:31:28.237" v="192" actId="5793"/>
        <pc:sldMkLst>
          <pc:docMk/>
          <pc:sldMk cId="0" sldId="261"/>
        </pc:sldMkLst>
        <pc:spChg chg="mod">
          <ac:chgData name="Heidi DiFranco" userId="4f27c776-18e0-4d4b-9e99-0f2f715ce742" providerId="ADAL" clId="{DD5DD92E-5C4E-463D-8B2D-90180FC9070B}" dt="2022-03-29T15:31:28.237" v="192" actId="5793"/>
          <ac:spMkLst>
            <pc:docMk/>
            <pc:sldMk cId="0" sldId="261"/>
            <ac:spMk id="5" creationId="{00000000-0000-0000-0000-000000000000}"/>
          </ac:spMkLst>
        </pc:spChg>
      </pc:sldChg>
      <pc:sldChg chg="modSp mod">
        <pc:chgData name="Heidi DiFranco" userId="4f27c776-18e0-4d4b-9e99-0f2f715ce742" providerId="ADAL" clId="{DD5DD92E-5C4E-463D-8B2D-90180FC9070B}" dt="2022-03-29T15:29:26.103" v="1" actId="20577"/>
        <pc:sldMkLst>
          <pc:docMk/>
          <pc:sldMk cId="0" sldId="269"/>
        </pc:sldMkLst>
        <pc:spChg chg="mod">
          <ac:chgData name="Heidi DiFranco" userId="4f27c776-18e0-4d4b-9e99-0f2f715ce742" providerId="ADAL" clId="{DD5DD92E-5C4E-463D-8B2D-90180FC9070B}" dt="2022-03-29T15:29:26.103" v="1" actId="20577"/>
          <ac:spMkLst>
            <pc:docMk/>
            <pc:sldMk cId="0" sldId="269"/>
            <ac:spMk id="5"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University Purchasing Card</a:t>
            </a: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971948-AE0F-4417-9F24-961EEDCCE195}" type="datetimeFigureOut">
              <a:rPr lang="en-US" smtClean="0"/>
              <a:t>3/29/2022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4C8D91A-D63D-4CFE-BDF0-435BFB358615}" type="slidenum">
              <a:rPr lang="en-US" smtClean="0"/>
              <a:t>‹#›</a:t>
            </a:fld>
            <a:endParaRPr lang="en-US"/>
          </a:p>
        </p:txBody>
      </p:sp>
    </p:spTree>
    <p:extLst>
      <p:ext uri="{BB962C8B-B14F-4D97-AF65-F5344CB8AC3E}">
        <p14:creationId xmlns:p14="http://schemas.microsoft.com/office/powerpoint/2010/main" val="4176570477"/>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University Purchasing Card</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B8F4C8-2691-4A11-86FE-3B0D61BA0005}" type="datetimeFigureOut">
              <a:rPr lang="en-US" smtClean="0"/>
              <a:t>3/29/2022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30259C-036E-4E0D-AF05-3413A5B7235C}" type="slidenum">
              <a:rPr lang="en-US" smtClean="0"/>
              <a:t>‹#›</a:t>
            </a:fld>
            <a:endParaRPr lang="en-US"/>
          </a:p>
        </p:txBody>
      </p:sp>
    </p:spTree>
    <p:extLst>
      <p:ext uri="{BB962C8B-B14F-4D97-AF65-F5344CB8AC3E}">
        <p14:creationId xmlns:p14="http://schemas.microsoft.com/office/powerpoint/2010/main" val="857467403"/>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D54308B-5A86-4A53-B812-AA555AA46602}" type="datetimeFigureOut">
              <a:rPr lang="en-US" smtClean="0"/>
              <a:pPr/>
              <a:t>3/29/2022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27972A5-6151-4EEF-A667-7DC1F7DD9FA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54308B-5A86-4A53-B812-AA555AA46602}" type="datetimeFigureOut">
              <a:rPr lang="en-US" smtClean="0"/>
              <a:pPr/>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972A5-6151-4EEF-A667-7DC1F7DD9FA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54308B-5A86-4A53-B812-AA555AA46602}" type="datetimeFigureOut">
              <a:rPr lang="en-US" smtClean="0"/>
              <a:pPr/>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972A5-6151-4EEF-A667-7DC1F7DD9FA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54308B-5A86-4A53-B812-AA555AA46602}" type="datetimeFigureOut">
              <a:rPr lang="en-US" smtClean="0"/>
              <a:pPr/>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972A5-6151-4EEF-A667-7DC1F7DD9FAA}"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D54308B-5A86-4A53-B812-AA555AA46602}" type="datetimeFigureOut">
              <a:rPr lang="en-US" smtClean="0"/>
              <a:pPr/>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972A5-6151-4EEF-A667-7DC1F7DD9FAA}"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D54308B-5A86-4A53-B812-AA555AA46602}" type="datetimeFigureOut">
              <a:rPr lang="en-US" smtClean="0"/>
              <a:pPr/>
              <a:t>3/29/2022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7972A5-6151-4EEF-A667-7DC1F7DD9FAA}"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D54308B-5A86-4A53-B812-AA555AA46602}" type="datetimeFigureOut">
              <a:rPr lang="en-US" smtClean="0"/>
              <a:pPr/>
              <a:t>3/29/2022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7972A5-6151-4EEF-A667-7DC1F7DD9FA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D54308B-5A86-4A53-B812-AA555AA46602}" type="datetimeFigureOut">
              <a:rPr lang="en-US" smtClean="0"/>
              <a:pPr/>
              <a:t>3/29/2022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7972A5-6151-4EEF-A667-7DC1F7DD9FAA}"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4308B-5A86-4A53-B812-AA555AA46602}" type="datetimeFigureOut">
              <a:rPr lang="en-US" smtClean="0"/>
              <a:pPr/>
              <a:t>3/29/2022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7972A5-6151-4EEF-A667-7DC1F7DD9FA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8D54308B-5A86-4A53-B812-AA555AA46602}" type="datetimeFigureOut">
              <a:rPr lang="en-US" smtClean="0"/>
              <a:pPr/>
              <a:t>3/29/2022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7972A5-6151-4EEF-A667-7DC1F7DD9FA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D54308B-5A86-4A53-B812-AA555AA46602}" type="datetimeFigureOut">
              <a:rPr lang="en-US" smtClean="0"/>
              <a:pPr/>
              <a:t>3/29/2022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27972A5-6151-4EEF-A667-7DC1F7DD9FA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D54308B-5A86-4A53-B812-AA555AA46602}" type="datetimeFigureOut">
              <a:rPr lang="en-US" smtClean="0"/>
              <a:pPr/>
              <a:t>3/29/2022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27972A5-6151-4EEF-A667-7DC1F7DD9FA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youtube.com/watch?v=HWkpO-fTNAY&amp;feature=youtu.be" TargetMode="External"/><Relationship Id="rId2" Type="http://schemas.openxmlformats.org/officeDocument/2006/relationships/hyperlink" Target="https://www.youtube.com/watch?v=H9T40tIgU00&amp;feature=youtu.b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purchasing@sc.edu"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sc.edu/about/offices_and_divisions/purchasing/toolbox/index.php"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1981200"/>
            <a:ext cx="7086600" cy="1199704"/>
          </a:xfrm>
        </p:spPr>
        <p:txBody>
          <a:bodyPr>
            <a:normAutofit lnSpcReduction="10000"/>
          </a:bodyPr>
          <a:lstStyle/>
          <a:p>
            <a:pPr algn="ctr"/>
            <a:r>
              <a:rPr lang="en-US" sz="3600" b="1" dirty="0"/>
              <a:t>University Purchasing Card</a:t>
            </a:r>
          </a:p>
          <a:p>
            <a:pPr algn="ctr"/>
            <a:r>
              <a:rPr lang="en-US" sz="3600" b="1"/>
              <a:t>General Guidelines </a:t>
            </a:r>
            <a:endParaRPr lang="en-US" sz="3600" b="1" dirty="0"/>
          </a:p>
          <a:p>
            <a:pPr algn="ctr"/>
            <a:endParaRPr lang="en-US" dirty="0"/>
          </a:p>
        </p:txBody>
      </p:sp>
      <p:pic>
        <p:nvPicPr>
          <p:cNvPr id="11268" name="Picture 4" descr="http://gwpro-04.kattare.com/procurement/images/visa.gif"/>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33400" y="5334000"/>
            <a:ext cx="2133600" cy="133659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3F2F78-590C-499A-A24D-2BA1AF8172AC}"/>
              </a:ext>
            </a:extLst>
          </p:cNvPr>
          <p:cNvSpPr>
            <a:spLocks noGrp="1"/>
          </p:cNvSpPr>
          <p:nvPr>
            <p:ph idx="1"/>
          </p:nvPr>
        </p:nvSpPr>
        <p:spPr>
          <a:xfrm>
            <a:off x="381000" y="533400"/>
            <a:ext cx="8229600" cy="6019800"/>
          </a:xfrm>
        </p:spPr>
        <p:txBody>
          <a:bodyPr>
            <a:normAutofit lnSpcReduction="10000"/>
          </a:bodyPr>
          <a:lstStyle/>
          <a:p>
            <a:pPr marL="109728" indent="0">
              <a:buNone/>
            </a:pPr>
            <a:r>
              <a:rPr lang="en-US" sz="1800" dirty="0"/>
              <a:t>The approver(s) are responsible for auditing the expense report and verifying those expose reposts represents the attached statement, includes attached receipts and backup and is allocated to the correct account distribution.</a:t>
            </a:r>
          </a:p>
          <a:p>
            <a:pPr marL="109728" indent="0">
              <a:buNone/>
            </a:pPr>
            <a:endParaRPr lang="en-US" sz="1600" dirty="0"/>
          </a:p>
          <a:p>
            <a:pPr lvl="1">
              <a:buClrTx/>
              <a:buFont typeface="Wingdings" panose="05000000000000000000" pitchFamily="2" charset="2"/>
              <a:buChar char="ü"/>
            </a:pPr>
            <a:r>
              <a:rPr lang="en-US" sz="1600" i="1" dirty="0"/>
              <a:t>By checking this box, I certify the Procurement Card transactions included on this expense report are accurate and have been reconciled to the card statement. </a:t>
            </a:r>
            <a:r>
              <a:rPr lang="en-US" sz="1600" dirty="0"/>
              <a:t>	</a:t>
            </a:r>
            <a:r>
              <a:rPr lang="en-US" sz="1600" i="1" dirty="0"/>
              <a:t>The transactions also meet USC Purchasing Policy and include the appropriate backup and justification. </a:t>
            </a:r>
          </a:p>
          <a:p>
            <a:pPr marL="393192" lvl="1" indent="0">
              <a:buNone/>
            </a:pPr>
            <a:endParaRPr lang="en-US" sz="1600" i="1" dirty="0"/>
          </a:p>
          <a:p>
            <a:pPr marL="112713" lvl="1" indent="0">
              <a:buNone/>
            </a:pPr>
            <a:r>
              <a:rPr lang="en-US" sz="1800" dirty="0"/>
              <a:t>Timely electronic approval by the cardholder, liaison, and department head is required.  All expense reports </a:t>
            </a:r>
            <a:r>
              <a:rPr lang="en-US" sz="1800"/>
              <a:t>must be </a:t>
            </a:r>
            <a:r>
              <a:rPr lang="en-US" sz="1800" dirty="0"/>
              <a:t>submitted and approved prior to the </a:t>
            </a:r>
            <a:r>
              <a:rPr lang="en-US" sz="1800"/>
              <a:t>next cycle </a:t>
            </a:r>
            <a:r>
              <a:rPr lang="en-US" sz="1800" dirty="0"/>
              <a:t>of statements are released. </a:t>
            </a:r>
          </a:p>
          <a:p>
            <a:pPr marL="112713" lvl="1" indent="0">
              <a:buNone/>
            </a:pPr>
            <a:endParaRPr lang="en-US" sz="1800" dirty="0"/>
          </a:p>
          <a:p>
            <a:pPr marL="112713" lvl="1" indent="0">
              <a:buNone/>
            </a:pPr>
            <a:r>
              <a:rPr lang="en-US" sz="1800" dirty="0"/>
              <a:t>Department heads are fully responsible for all activity.  The Department Chair/Head Certification Statement signed prior to designative this role reads:</a:t>
            </a:r>
          </a:p>
          <a:p>
            <a:pPr marL="112713" lvl="1" indent="0">
              <a:buNone/>
            </a:pPr>
            <a:endParaRPr lang="en-US" sz="1800" dirty="0"/>
          </a:p>
          <a:p>
            <a:pPr marL="636207" lvl="2" indent="-285750">
              <a:buClrTx/>
              <a:buFont typeface="Wingdings" panose="05000000000000000000" pitchFamily="2" charset="2"/>
              <a:buChar char="ü"/>
            </a:pPr>
            <a:r>
              <a:rPr lang="en-US" sz="1600" i="1" dirty="0"/>
              <a:t>To the best of my knowledge, these statements are accurate. All statements have been inspected and approve by me, with statements as well as the supporting receipts attached to the expense reports. I am responsible for in my department. </a:t>
            </a:r>
            <a:r>
              <a:rPr lang="en-US" sz="1600" dirty="0"/>
              <a:t>	</a:t>
            </a:r>
          </a:p>
          <a:p>
            <a:pPr marL="393192" lvl="1" indent="0">
              <a:buNone/>
            </a:pPr>
            <a:endParaRPr lang="en-US" sz="1600" dirty="0"/>
          </a:p>
        </p:txBody>
      </p:sp>
    </p:spTree>
    <p:extLst>
      <p:ext uri="{BB962C8B-B14F-4D97-AF65-F5344CB8AC3E}">
        <p14:creationId xmlns:p14="http://schemas.microsoft.com/office/powerpoint/2010/main" val="31424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3243072"/>
          </a:xfrm>
        </p:spPr>
        <p:txBody>
          <a:bodyPr/>
          <a:lstStyle/>
          <a:p>
            <a:pPr lvl="2">
              <a:buNone/>
            </a:pPr>
            <a:endParaRPr lang="en-US" dirty="0"/>
          </a:p>
          <a:p>
            <a:pPr lvl="2"/>
            <a:endParaRPr lang="en-US" dirty="0"/>
          </a:p>
          <a:p>
            <a:pPr lvl="2"/>
            <a:endParaRPr lang="en-US" dirty="0"/>
          </a:p>
        </p:txBody>
      </p:sp>
      <p:pic>
        <p:nvPicPr>
          <p:cNvPr id="4" name="Picture 4" descr="http://gwpro-04.kattare.com/procurement/images/visa.gif"/>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4800" y="6172200"/>
            <a:ext cx="855700" cy="536054"/>
          </a:xfrm>
          <a:prstGeom prst="rect">
            <a:avLst/>
          </a:prstGeom>
          <a:noFill/>
        </p:spPr>
      </p:pic>
      <p:sp>
        <p:nvSpPr>
          <p:cNvPr id="5" name="TextBox 4"/>
          <p:cNvSpPr txBox="1"/>
          <p:nvPr/>
        </p:nvSpPr>
        <p:spPr>
          <a:xfrm>
            <a:off x="838200" y="838200"/>
            <a:ext cx="7010400" cy="5693866"/>
          </a:xfrm>
          <a:prstGeom prst="rect">
            <a:avLst/>
          </a:prstGeom>
          <a:noFill/>
        </p:spPr>
        <p:txBody>
          <a:bodyPr wrap="square" rtlCol="0">
            <a:spAutoFit/>
          </a:bodyPr>
          <a:lstStyle/>
          <a:p>
            <a:r>
              <a:rPr lang="en-US" sz="1600" dirty="0"/>
              <a:t>What do you do if you erroneously charge a personal item on your p-card?</a:t>
            </a:r>
          </a:p>
          <a:p>
            <a:pPr marL="742950" lvl="1" indent="-285750">
              <a:buFont typeface="Arial" panose="020B0604020202020204" pitchFamily="34" charset="0"/>
              <a:buChar char="•"/>
            </a:pPr>
            <a:r>
              <a:rPr lang="en-US" sz="1600" dirty="0"/>
              <a:t>Return merchandise to store for a credit on your purchasing card.</a:t>
            </a:r>
          </a:p>
          <a:p>
            <a:pPr marL="742950" lvl="1" indent="-285750">
              <a:buFont typeface="Arial" panose="020B0604020202020204" pitchFamily="34" charset="0"/>
              <a:buChar char="•"/>
            </a:pPr>
            <a:r>
              <a:rPr lang="en-US" sz="1600" dirty="0"/>
              <a:t>Reimburse the university.  Attach the deposit receipt along with a written explanation referencing preventive measures, and corrective action taken to your expense report. </a:t>
            </a:r>
          </a:p>
          <a:p>
            <a:endParaRPr lang="en-US" sz="1600" dirty="0"/>
          </a:p>
          <a:p>
            <a:r>
              <a:rPr lang="en-US" sz="1600" dirty="0"/>
              <a:t>Why would my p-card be declined?</a:t>
            </a:r>
          </a:p>
          <a:p>
            <a:endParaRPr lang="en-US" sz="1600" dirty="0"/>
          </a:p>
          <a:p>
            <a:r>
              <a:rPr lang="en-US" sz="1600" dirty="0"/>
              <a:t>What is I cannot locate my receipt?	</a:t>
            </a:r>
          </a:p>
          <a:p>
            <a:pPr marL="742950" lvl="1" indent="-285750">
              <a:buFont typeface="Arial" panose="020B0604020202020204" pitchFamily="34" charset="0"/>
              <a:buChar char="•"/>
            </a:pPr>
            <a:r>
              <a:rPr lang="en-US" sz="1600" dirty="0"/>
              <a:t>If receipt has been lost and a duplicate cannot be obtained, the P-Card Administrator can determine if internal policy will allow use of a Lost Receipt Affidavit. If allowed, a single Cardholder can use the form no more than three times in one fiscal year. </a:t>
            </a:r>
          </a:p>
          <a:p>
            <a:pPr marL="742950" lvl="1" indent="-285750">
              <a:buFont typeface="Arial" panose="020B0604020202020204" pitchFamily="34" charset="0"/>
              <a:buChar char="•"/>
            </a:pPr>
            <a:r>
              <a:rPr lang="en-US" sz="1600" dirty="0"/>
              <a:t>Use of the affidavit more than three times in one fiscal year will result in suspension of card privileges.</a:t>
            </a:r>
          </a:p>
          <a:p>
            <a:endParaRPr lang="en-US" sz="1000" dirty="0"/>
          </a:p>
          <a:p>
            <a:r>
              <a:rPr lang="en-US" sz="1600" dirty="0"/>
              <a:t>Can I split a transaction to circumvent the purchase limitations?</a:t>
            </a:r>
          </a:p>
          <a:p>
            <a:endParaRPr lang="en-US" sz="1600" dirty="0"/>
          </a:p>
          <a:p>
            <a:r>
              <a:rPr lang="en-US" sz="1600" dirty="0"/>
              <a:t>Can I return “stuff”?</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8229600" cy="5078313"/>
          </a:xfrm>
          <a:prstGeom prst="rect">
            <a:avLst/>
          </a:prstGeom>
          <a:noFill/>
        </p:spPr>
        <p:txBody>
          <a:bodyPr wrap="square" rtlCol="0">
            <a:spAutoFit/>
          </a:bodyPr>
          <a:lstStyle/>
          <a:p>
            <a:pPr algn="ctr"/>
            <a:r>
              <a:rPr lang="en-US" u="sng" dirty="0"/>
              <a:t>Activation of Purchasing Card</a:t>
            </a:r>
          </a:p>
          <a:p>
            <a:pPr algn="ctr"/>
            <a:endParaRPr lang="en-US" u="sng" dirty="0"/>
          </a:p>
          <a:p>
            <a:endParaRPr lang="en-US" dirty="0"/>
          </a:p>
          <a:p>
            <a:r>
              <a:rPr lang="en-US" dirty="0"/>
              <a:t>The standard card Bank of America issues utilizes Chip and Pin technology, which is a card that contains data embedded in a microchip and requires the consumer to enter a personal identification number to complete the transaction. </a:t>
            </a:r>
          </a:p>
          <a:p>
            <a:endParaRPr lang="en-US" dirty="0"/>
          </a:p>
          <a:p>
            <a:r>
              <a:rPr lang="en-US" dirty="0"/>
              <a:t>The personal identification is your </a:t>
            </a:r>
            <a:r>
              <a:rPr lang="en-US" b="1" dirty="0"/>
              <a:t>USC ID</a:t>
            </a:r>
            <a:r>
              <a:rPr lang="en-US" dirty="0"/>
              <a:t>.  This ID is the indicated with a beginning letter.  You will enter the corresponding number from your phone keypad.  Example – USC ID A12345678 you would enter 212345678.</a:t>
            </a:r>
          </a:p>
          <a:p>
            <a:endParaRPr lang="en-US" dirty="0"/>
          </a:p>
          <a:p>
            <a:r>
              <a:rPr lang="en-US" dirty="0"/>
              <a:t> Card activation will also require entry of your own unique PIN.</a:t>
            </a:r>
          </a:p>
          <a:p>
            <a:endParaRPr lang="en-US" dirty="0"/>
          </a:p>
          <a:p>
            <a:r>
              <a:rPr lang="en-US" dirty="0"/>
              <a:t>Your card should arrive approximately 10 – 15 days from training. </a:t>
            </a:r>
          </a:p>
          <a:p>
            <a:endParaRPr lang="en-US" dirty="0"/>
          </a:p>
          <a:p>
            <a:endParaRPr lang="en-US" dirty="0"/>
          </a:p>
        </p:txBody>
      </p:sp>
    </p:spTree>
    <p:extLst>
      <p:ext uri="{BB962C8B-B14F-4D97-AF65-F5344CB8AC3E}">
        <p14:creationId xmlns:p14="http://schemas.microsoft.com/office/powerpoint/2010/main" val="7872179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3243072"/>
          </a:xfrm>
        </p:spPr>
        <p:txBody>
          <a:bodyPr/>
          <a:lstStyle/>
          <a:p>
            <a:pPr lvl="2">
              <a:buNone/>
            </a:pPr>
            <a:endParaRPr lang="en-US" dirty="0"/>
          </a:p>
          <a:p>
            <a:pPr lvl="2"/>
            <a:endParaRPr lang="en-US" dirty="0"/>
          </a:p>
          <a:p>
            <a:pPr lvl="2">
              <a:buNone/>
            </a:pPr>
            <a:endParaRPr lang="en-US" dirty="0"/>
          </a:p>
        </p:txBody>
      </p:sp>
      <p:pic>
        <p:nvPicPr>
          <p:cNvPr id="4" name="Picture 4" descr="http://gwpro-04.kattare.com/procurement/images/visa.gif"/>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4800" y="6172200"/>
            <a:ext cx="855700" cy="536054"/>
          </a:xfrm>
          <a:prstGeom prst="rect">
            <a:avLst/>
          </a:prstGeom>
          <a:noFill/>
        </p:spPr>
      </p:pic>
      <p:sp>
        <p:nvSpPr>
          <p:cNvPr id="5" name="TextBox 4"/>
          <p:cNvSpPr txBox="1"/>
          <p:nvPr/>
        </p:nvSpPr>
        <p:spPr>
          <a:xfrm>
            <a:off x="1160500" y="1191742"/>
            <a:ext cx="7086600" cy="4078039"/>
          </a:xfrm>
          <a:prstGeom prst="rect">
            <a:avLst/>
          </a:prstGeom>
          <a:noFill/>
        </p:spPr>
        <p:txBody>
          <a:bodyPr wrap="square" rtlCol="0">
            <a:spAutoFit/>
          </a:bodyPr>
          <a:lstStyle/>
          <a:p>
            <a:endParaRPr lang="en-US" dirty="0"/>
          </a:p>
          <a:p>
            <a:endParaRPr lang="en-US" dirty="0"/>
          </a:p>
          <a:p>
            <a:r>
              <a:rPr lang="en-US" sz="1700" dirty="0"/>
              <a:t>P-card is good for 5 years</a:t>
            </a:r>
          </a:p>
          <a:p>
            <a:endParaRPr lang="en-US" sz="1700" dirty="0"/>
          </a:p>
          <a:p>
            <a:r>
              <a:rPr lang="en-US" sz="1700" dirty="0"/>
              <a:t>Upon expiration all cardholders will be </a:t>
            </a:r>
          </a:p>
          <a:p>
            <a:r>
              <a:rPr lang="en-US" sz="1700" dirty="0"/>
              <a:t>   required to take a refresher exam (Questions</a:t>
            </a:r>
          </a:p>
          <a:p>
            <a:r>
              <a:rPr lang="en-US" sz="1700" dirty="0"/>
              <a:t>   come directly from policies and procedures</a:t>
            </a:r>
          </a:p>
          <a:p>
            <a:endParaRPr lang="en-US" sz="1700" dirty="0"/>
          </a:p>
          <a:p>
            <a:r>
              <a:rPr lang="en-US" sz="1700" dirty="0"/>
              <a:t>Test will be administered through Blackboard</a:t>
            </a:r>
          </a:p>
          <a:p>
            <a:endParaRPr lang="en-US" sz="1700" dirty="0"/>
          </a:p>
          <a:p>
            <a:r>
              <a:rPr lang="en-US" sz="1700" dirty="0"/>
              <a:t>If cardholder fails the test they will be required</a:t>
            </a:r>
          </a:p>
          <a:p>
            <a:r>
              <a:rPr lang="en-US" sz="1700" dirty="0"/>
              <a:t>   to sit for training again and retake the test</a:t>
            </a:r>
          </a:p>
          <a:p>
            <a:endParaRPr lang="en-US" sz="1700" dirty="0"/>
          </a:p>
          <a:p>
            <a:endParaRPr lang="en-US" dirty="0"/>
          </a:p>
          <a:p>
            <a:endParaRPr lang="en-US" dirty="0"/>
          </a:p>
        </p:txBody>
      </p:sp>
      <p:pic>
        <p:nvPicPr>
          <p:cNvPr id="53250" name="Picture 2" descr="http://www.hasslefreeclipart.com/clipart_school/images/test_a.gif"/>
          <p:cNvPicPr>
            <a:picLocks noChangeAspect="1" noChangeArrowheads="1"/>
          </p:cNvPicPr>
          <p:nvPr/>
        </p:nvPicPr>
        <p:blipFill>
          <a:blip r:embed="rId3" cstate="print"/>
          <a:srcRect/>
          <a:stretch>
            <a:fillRect/>
          </a:stretch>
        </p:blipFill>
        <p:spPr bwMode="auto">
          <a:xfrm rot="1765382">
            <a:off x="5854246" y="3351817"/>
            <a:ext cx="2457337" cy="3063031"/>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572153" y="1600200"/>
            <a:ext cx="8245520" cy="4419599"/>
          </a:xfrm>
          <a:prstGeom prst="rect">
            <a:avLst/>
          </a:prstGeom>
        </p:spPr>
      </p:pic>
      <p:sp>
        <p:nvSpPr>
          <p:cNvPr id="3" name="Title 2"/>
          <p:cNvSpPr>
            <a:spLocks noGrp="1"/>
          </p:cNvSpPr>
          <p:nvPr>
            <p:ph type="title"/>
          </p:nvPr>
        </p:nvSpPr>
        <p:spPr/>
        <p:txBody>
          <a:bodyPr>
            <a:normAutofit fontScale="90000"/>
          </a:bodyPr>
          <a:lstStyle/>
          <a:p>
            <a:r>
              <a:rPr lang="en-US" dirty="0"/>
              <a:t>Setting email preferences in PeopleSoft</a:t>
            </a:r>
          </a:p>
        </p:txBody>
      </p:sp>
    </p:spTree>
    <p:extLst>
      <p:ext uri="{BB962C8B-B14F-4D97-AF65-F5344CB8AC3E}">
        <p14:creationId xmlns:p14="http://schemas.microsoft.com/office/powerpoint/2010/main" val="493413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4800" y="228600"/>
            <a:ext cx="8686800" cy="6340197"/>
          </a:xfrm>
          <a:prstGeom prst="rect">
            <a:avLst/>
          </a:prstGeom>
          <a:noFill/>
        </p:spPr>
        <p:txBody>
          <a:bodyPr wrap="square" rtlCol="0">
            <a:spAutoFit/>
          </a:bodyPr>
          <a:lstStyle/>
          <a:p>
            <a:r>
              <a:rPr lang="en-US" b="1" u="sng" dirty="0"/>
              <a:t>Using PeopleSoft to create monthly expense reports</a:t>
            </a:r>
          </a:p>
          <a:p>
            <a:endParaRPr lang="en-US" sz="1000" b="1" u="sng" dirty="0"/>
          </a:p>
          <a:p>
            <a:r>
              <a:rPr lang="en-US" sz="1600" dirty="0"/>
              <a:t>Update your PeopleSoft email address to your @usca.edu email address.</a:t>
            </a:r>
          </a:p>
          <a:p>
            <a:endParaRPr lang="en-US" sz="1000" dirty="0"/>
          </a:p>
          <a:p>
            <a:r>
              <a:rPr lang="en-US" sz="1600" dirty="0"/>
              <a:t>Obtain monthly bank statement from BOA payment center website.  Instructions will be forwarded as how to register your purchasing card.</a:t>
            </a:r>
          </a:p>
          <a:p>
            <a:endParaRPr lang="en-US" sz="1000" dirty="0"/>
          </a:p>
          <a:p>
            <a:r>
              <a:rPr lang="en-US" sz="1600" dirty="0"/>
              <a:t>Have available all receipts in pdf format to upload to transactions in My Wallet and along with a pdf of your monthly bank statement.  </a:t>
            </a:r>
          </a:p>
          <a:p>
            <a:r>
              <a:rPr lang="en-US" sz="1600" dirty="0"/>
              <a:t>	Receipts </a:t>
            </a:r>
            <a:r>
              <a:rPr lang="en-US" sz="1600" u="sng" dirty="0"/>
              <a:t>must</a:t>
            </a:r>
            <a:r>
              <a:rPr lang="en-US" sz="1600" dirty="0"/>
              <a:t> be detailed as to what was purchased, shipping, and sales 	tax.  </a:t>
            </a:r>
          </a:p>
          <a:p>
            <a:endParaRPr lang="en-US" sz="1000" dirty="0"/>
          </a:p>
          <a:p>
            <a:r>
              <a:rPr lang="en-US" sz="1600" dirty="0"/>
              <a:t>Procurement transactions (charges) are interfaced from Bank of America into PeopleSoft My Wallet.</a:t>
            </a:r>
          </a:p>
          <a:p>
            <a:endParaRPr lang="en-US" sz="1000" dirty="0"/>
          </a:p>
          <a:p>
            <a:r>
              <a:rPr lang="en-US" sz="1600" dirty="0"/>
              <a:t>Cardholders are responsible for reviewing and updating each of card charge before they are consolidated into the Expense Report statement. The following is required for each card transaction:</a:t>
            </a:r>
          </a:p>
          <a:p>
            <a:r>
              <a:rPr lang="en-US" sz="1600" dirty="0"/>
              <a:t>	a. Entering a justification and description for each transaction.</a:t>
            </a:r>
          </a:p>
          <a:p>
            <a:r>
              <a:rPr lang="en-US" sz="1600" dirty="0"/>
              <a:t>	b.  Reviewing and updating the use tax applicability.</a:t>
            </a:r>
          </a:p>
          <a:p>
            <a:r>
              <a:rPr lang="en-US" sz="1600" dirty="0"/>
              <a:t>	c. Attaching the receipt to the transaction.</a:t>
            </a:r>
          </a:p>
          <a:p>
            <a:r>
              <a:rPr lang="en-US" sz="1600" dirty="0"/>
              <a:t>	d. Attaching the bank statement to the expense report. </a:t>
            </a:r>
          </a:p>
          <a:p>
            <a:endParaRPr lang="en-US" sz="1000" dirty="0"/>
          </a:p>
          <a:p>
            <a:r>
              <a:rPr lang="en-US" sz="1600" dirty="0">
                <a:hlinkClick r:id="rId2"/>
              </a:rPr>
              <a:t>Using My Wallet Video</a:t>
            </a:r>
            <a:r>
              <a:rPr lang="en-US" sz="1600" dirty="0"/>
              <a:t>  (YouTube 7-minute video)</a:t>
            </a:r>
          </a:p>
          <a:p>
            <a:r>
              <a:rPr lang="en-US" sz="1600" dirty="0"/>
              <a:t>	</a:t>
            </a:r>
          </a:p>
          <a:p>
            <a:r>
              <a:rPr lang="en-US" sz="1600" dirty="0">
                <a:hlinkClick r:id="rId3"/>
              </a:rPr>
              <a:t>Creating An Expense Report Video</a:t>
            </a:r>
            <a:r>
              <a:rPr lang="en-US" sz="1600" dirty="0"/>
              <a:t> (YouTube 11-minute video)</a:t>
            </a:r>
          </a:p>
          <a:p>
            <a:endParaRPr lang="en-US" sz="1600" dirty="0"/>
          </a:p>
        </p:txBody>
      </p:sp>
    </p:spTree>
    <p:extLst>
      <p:ext uri="{BB962C8B-B14F-4D97-AF65-F5344CB8AC3E}">
        <p14:creationId xmlns:p14="http://schemas.microsoft.com/office/powerpoint/2010/main" val="3429027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486400"/>
          </a:xfrm>
        </p:spPr>
        <p:txBody>
          <a:bodyPr>
            <a:normAutofit lnSpcReduction="10000"/>
          </a:bodyPr>
          <a:lstStyle/>
          <a:p>
            <a:r>
              <a:rPr lang="en-US" dirty="0"/>
              <a:t>Program went live with initial wave of account invitations issued March 3, 2020.</a:t>
            </a:r>
          </a:p>
          <a:p>
            <a:pPr marL="109728" indent="0">
              <a:buNone/>
            </a:pPr>
            <a:endParaRPr lang="en-US" sz="2000" dirty="0"/>
          </a:p>
          <a:p>
            <a:r>
              <a:rPr lang="en-US" dirty="0"/>
              <a:t>Eligible users are full-time employees with a valid procurement card issued by Bank of America and authorized </a:t>
            </a:r>
            <a:r>
              <a:rPr lang="en-US"/>
              <a:t>by Purchasing.</a:t>
            </a:r>
            <a:endParaRPr lang="en-US" dirty="0"/>
          </a:p>
          <a:p>
            <a:endParaRPr lang="en-US" sz="2000" dirty="0"/>
          </a:p>
          <a:p>
            <a:r>
              <a:rPr lang="en-US" dirty="0"/>
              <a:t>New users must complete the Terms of Use agreement to be invited to activate an account.  The agreement will be sent to </a:t>
            </a:r>
            <a:r>
              <a:rPr lang="en-US" dirty="0">
                <a:hlinkClick r:id="rId2"/>
              </a:rPr>
              <a:t>purchasing@sc.edu</a:t>
            </a:r>
            <a:r>
              <a:rPr lang="en-US" dirty="0"/>
              <a:t>. </a:t>
            </a:r>
          </a:p>
          <a:p>
            <a:endParaRPr lang="en-US" sz="2000" dirty="0"/>
          </a:p>
          <a:p>
            <a:r>
              <a:rPr lang="en-US" dirty="0"/>
              <a:t>All policies and restrictions related to the p-card apply to the use of Amazon Business. </a:t>
            </a:r>
          </a:p>
        </p:txBody>
      </p:sp>
      <p:sp>
        <p:nvSpPr>
          <p:cNvPr id="3" name="Title 2"/>
          <p:cNvSpPr>
            <a:spLocks noGrp="1"/>
          </p:cNvSpPr>
          <p:nvPr>
            <p:ph type="title"/>
          </p:nvPr>
        </p:nvSpPr>
        <p:spPr/>
        <p:txBody>
          <a:bodyPr>
            <a:normAutofit fontScale="90000"/>
          </a:bodyPr>
          <a:lstStyle/>
          <a:p>
            <a:r>
              <a:rPr lang="en-US" dirty="0"/>
              <a:t>AMAZON BUSINESS</a:t>
            </a:r>
            <a:br>
              <a:rPr lang="en-US" dirty="0"/>
            </a:br>
            <a:endParaRPr lang="en-US" dirty="0"/>
          </a:p>
        </p:txBody>
      </p:sp>
    </p:spTree>
    <p:extLst>
      <p:ext uri="{BB962C8B-B14F-4D97-AF65-F5344CB8AC3E}">
        <p14:creationId xmlns:p14="http://schemas.microsoft.com/office/powerpoint/2010/main" val="302124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hlinkClick r:id="rId2"/>
              </a:rPr>
              <a:t>https://sc.edu/about/offices_and_divisions/purchasing/toolbox/index.php</a:t>
            </a:r>
            <a:endParaRPr lang="en-US" dirty="0"/>
          </a:p>
          <a:p>
            <a:endParaRPr lang="en-US" dirty="0"/>
          </a:p>
          <a:p>
            <a:endParaRPr lang="en-US" dirty="0"/>
          </a:p>
        </p:txBody>
      </p:sp>
      <p:sp>
        <p:nvSpPr>
          <p:cNvPr id="3" name="Title 2"/>
          <p:cNvSpPr>
            <a:spLocks noGrp="1"/>
          </p:cNvSpPr>
          <p:nvPr>
            <p:ph type="title"/>
          </p:nvPr>
        </p:nvSpPr>
        <p:spPr/>
        <p:txBody>
          <a:bodyPr/>
          <a:lstStyle/>
          <a:p>
            <a:r>
              <a:rPr lang="en-US" dirty="0"/>
              <a:t>AMAZON BUSINESS</a:t>
            </a:r>
          </a:p>
        </p:txBody>
      </p:sp>
      <p:pic>
        <p:nvPicPr>
          <p:cNvPr id="4" name="Picture 3"/>
          <p:cNvPicPr>
            <a:picLocks noChangeAspect="1"/>
          </p:cNvPicPr>
          <p:nvPr/>
        </p:nvPicPr>
        <p:blipFill>
          <a:blip r:embed="rId3"/>
          <a:stretch>
            <a:fillRect/>
          </a:stretch>
        </p:blipFill>
        <p:spPr>
          <a:xfrm>
            <a:off x="628650" y="2519771"/>
            <a:ext cx="8058150" cy="4333875"/>
          </a:xfrm>
          <a:prstGeom prst="rect">
            <a:avLst/>
          </a:prstGeom>
        </p:spPr>
      </p:pic>
    </p:spTree>
    <p:extLst>
      <p:ext uri="{BB962C8B-B14F-4D97-AF65-F5344CB8AC3E}">
        <p14:creationId xmlns:p14="http://schemas.microsoft.com/office/powerpoint/2010/main" val="285336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3243072"/>
          </a:xfrm>
        </p:spPr>
        <p:txBody>
          <a:bodyPr/>
          <a:lstStyle/>
          <a:p>
            <a:pPr lvl="2">
              <a:buNone/>
            </a:pPr>
            <a:endParaRPr lang="en-US" dirty="0"/>
          </a:p>
          <a:p>
            <a:pPr lvl="2"/>
            <a:endParaRPr lang="en-US" dirty="0"/>
          </a:p>
          <a:p>
            <a:pPr lvl="2"/>
            <a:endParaRPr lang="en-US" dirty="0"/>
          </a:p>
        </p:txBody>
      </p:sp>
      <p:pic>
        <p:nvPicPr>
          <p:cNvPr id="4" name="Picture 4" descr="http://gwpro-04.kattare.com/procurement/images/visa.gif"/>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4800" y="6172200"/>
            <a:ext cx="855700" cy="536054"/>
          </a:xfrm>
          <a:prstGeom prst="rect">
            <a:avLst/>
          </a:prstGeom>
          <a:noFill/>
        </p:spPr>
      </p:pic>
      <p:pic>
        <p:nvPicPr>
          <p:cNvPr id="64514" name="Picture 2" descr="http://smallbiztrends.com/wp-content/uploads/2010/04/3-questionsOF.jpg"/>
          <p:cNvPicPr>
            <a:picLocks noChangeAspect="1" noChangeArrowheads="1"/>
          </p:cNvPicPr>
          <p:nvPr/>
        </p:nvPicPr>
        <p:blipFill>
          <a:blip r:embed="rId3" cstate="print"/>
          <a:srcRect/>
          <a:stretch>
            <a:fillRect/>
          </a:stretch>
        </p:blipFill>
        <p:spPr bwMode="auto">
          <a:xfrm>
            <a:off x="2209800" y="1981200"/>
            <a:ext cx="5105400" cy="3829050"/>
          </a:xfrm>
          <a:prstGeom prst="rect">
            <a:avLst/>
          </a:prstGeom>
          <a:noFill/>
        </p:spPr>
      </p:pic>
      <p:sp>
        <p:nvSpPr>
          <p:cNvPr id="6" name="TextBox 5"/>
          <p:cNvSpPr txBox="1"/>
          <p:nvPr/>
        </p:nvSpPr>
        <p:spPr>
          <a:xfrm>
            <a:off x="3200400" y="1219200"/>
            <a:ext cx="2895600" cy="584775"/>
          </a:xfrm>
          <a:prstGeom prst="rect">
            <a:avLst/>
          </a:prstGeom>
          <a:noFill/>
        </p:spPr>
        <p:txBody>
          <a:bodyPr wrap="square" rtlCol="0">
            <a:spAutoFit/>
          </a:bodyPr>
          <a:lstStyle/>
          <a:p>
            <a:r>
              <a:rPr lang="en-US" sz="3200" dirty="0">
                <a:solidFill>
                  <a:srgbClr val="C00000"/>
                </a:solidFill>
                <a:latin typeface="Comic Sans MS" pitchFamily="66" charset="0"/>
              </a:rPr>
              <a:t>QUESTIONS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3243072"/>
          </a:xfrm>
        </p:spPr>
        <p:txBody>
          <a:bodyPr/>
          <a:lstStyle/>
          <a:p>
            <a:r>
              <a:rPr lang="en-US" dirty="0"/>
              <a:t>This session will cover the parameters of the Purchasing Card program to include:</a:t>
            </a:r>
          </a:p>
          <a:p>
            <a:pPr lvl="2"/>
            <a:r>
              <a:rPr lang="en-US" dirty="0"/>
              <a:t>Limits of the card</a:t>
            </a:r>
          </a:p>
          <a:p>
            <a:pPr lvl="2"/>
            <a:r>
              <a:rPr lang="en-US" dirty="0"/>
              <a:t>Cardholder responsibilities</a:t>
            </a:r>
          </a:p>
          <a:p>
            <a:pPr lvl="2"/>
            <a:r>
              <a:rPr lang="en-US" dirty="0"/>
              <a:t>Lost/stolen or compromised cards</a:t>
            </a:r>
          </a:p>
          <a:p>
            <a:pPr lvl="2"/>
            <a:r>
              <a:rPr lang="en-US" dirty="0"/>
              <a:t>Monthly cardholder duties</a:t>
            </a:r>
          </a:p>
          <a:p>
            <a:pPr lvl="2"/>
            <a:r>
              <a:rPr lang="en-US" dirty="0"/>
              <a:t>&amp; will touch on Liaison responsibilities</a:t>
            </a:r>
          </a:p>
          <a:p>
            <a:pPr lvl="2"/>
            <a:endParaRPr lang="en-US" dirty="0"/>
          </a:p>
          <a:p>
            <a:pPr lvl="2"/>
            <a:endParaRPr lang="en-US" dirty="0"/>
          </a:p>
          <a:p>
            <a:pPr lvl="2"/>
            <a:endParaRPr lang="en-US" dirty="0"/>
          </a:p>
        </p:txBody>
      </p:sp>
      <p:pic>
        <p:nvPicPr>
          <p:cNvPr id="4" name="Picture 4" descr="http://gwpro-04.kattare.com/procurement/images/visa.gif"/>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4800" y="6172200"/>
            <a:ext cx="855700" cy="53605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3243072"/>
          </a:xfrm>
        </p:spPr>
        <p:txBody>
          <a:bodyPr/>
          <a:lstStyle/>
          <a:p>
            <a:pPr lvl="2">
              <a:buNone/>
            </a:pPr>
            <a:endParaRPr lang="en-US" dirty="0"/>
          </a:p>
          <a:p>
            <a:pPr lvl="2"/>
            <a:endParaRPr lang="en-US" dirty="0"/>
          </a:p>
          <a:p>
            <a:pPr lvl="2"/>
            <a:endParaRPr lang="en-US" dirty="0"/>
          </a:p>
        </p:txBody>
      </p:sp>
      <p:pic>
        <p:nvPicPr>
          <p:cNvPr id="4" name="Picture 4" descr="http://gwpro-04.kattare.com/procurement/images/visa.gif"/>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4800" y="6172200"/>
            <a:ext cx="855700" cy="536054"/>
          </a:xfrm>
          <a:prstGeom prst="rect">
            <a:avLst/>
          </a:prstGeom>
          <a:noFill/>
        </p:spPr>
      </p:pic>
      <p:sp>
        <p:nvSpPr>
          <p:cNvPr id="5" name="TextBox 4"/>
          <p:cNvSpPr txBox="1"/>
          <p:nvPr/>
        </p:nvSpPr>
        <p:spPr>
          <a:xfrm>
            <a:off x="609600" y="914400"/>
            <a:ext cx="8077200" cy="6186309"/>
          </a:xfrm>
          <a:prstGeom prst="rect">
            <a:avLst/>
          </a:prstGeom>
          <a:noFill/>
        </p:spPr>
        <p:txBody>
          <a:bodyPr wrap="square" rtlCol="0">
            <a:spAutoFit/>
          </a:bodyPr>
          <a:lstStyle/>
          <a:p>
            <a:r>
              <a:rPr lang="en-US" dirty="0"/>
              <a:t>The University of South Carolina Purchasing Card (P-card) program is a charge card designed to enable authorized full-time permanent employees of the State of South Carolina to make small value purchases of supplies, materials, equipment, and services for State business use. The program streamlines payments by eliminating the administrative burdens and costs associated with traditional methods of payment. </a:t>
            </a:r>
          </a:p>
          <a:p>
            <a:endParaRPr lang="en-US" dirty="0"/>
          </a:p>
          <a:p>
            <a:r>
              <a:rPr lang="en-US" dirty="0"/>
              <a:t>The P-Card may only be used for official State business and must be surrendered upon termination of employment or upon demand by the State or by the cardholder’s employer.</a:t>
            </a:r>
          </a:p>
          <a:p>
            <a:endParaRPr lang="en-US" dirty="0"/>
          </a:p>
          <a:p>
            <a:r>
              <a:rPr lang="en-US" dirty="0"/>
              <a:t>State employees expending public monies hold a public trust; their conduct must meet the highest ethical standards.</a:t>
            </a:r>
          </a:p>
          <a:p>
            <a:endParaRPr lang="en-US" dirty="0"/>
          </a:p>
          <a:p>
            <a:r>
              <a:rPr lang="en-US" dirty="0"/>
              <a:t>University of South Carolina is not tax exempt and must pay sales tax to the supplier or use tax to the South Carolina Department of Revenue on all tangible items purchased. </a:t>
            </a:r>
          </a:p>
          <a:p>
            <a:endParaRPr lang="en-US" dirty="0"/>
          </a:p>
          <a:p>
            <a:endParaRPr lang="en-US" dirty="0"/>
          </a:p>
          <a:p>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3243072"/>
          </a:xfrm>
        </p:spPr>
        <p:txBody>
          <a:bodyPr/>
          <a:lstStyle/>
          <a:p>
            <a:pPr lvl="2">
              <a:buNone/>
            </a:pPr>
            <a:endParaRPr lang="en-US" dirty="0"/>
          </a:p>
          <a:p>
            <a:pPr lvl="2"/>
            <a:endParaRPr lang="en-US" dirty="0"/>
          </a:p>
          <a:p>
            <a:pPr lvl="2"/>
            <a:endParaRPr lang="en-US" dirty="0"/>
          </a:p>
        </p:txBody>
      </p:sp>
      <p:pic>
        <p:nvPicPr>
          <p:cNvPr id="4" name="Picture 4" descr="http://gwpro-04.kattare.com/procurement/images/visa.gif"/>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4800" y="6172200"/>
            <a:ext cx="855700" cy="536054"/>
          </a:xfrm>
          <a:prstGeom prst="rect">
            <a:avLst/>
          </a:prstGeom>
          <a:noFill/>
        </p:spPr>
      </p:pic>
      <p:sp>
        <p:nvSpPr>
          <p:cNvPr id="5" name="TextBox 4"/>
          <p:cNvSpPr txBox="1"/>
          <p:nvPr/>
        </p:nvSpPr>
        <p:spPr>
          <a:xfrm>
            <a:off x="228600" y="838200"/>
            <a:ext cx="8686800" cy="5486400"/>
          </a:xfrm>
          <a:prstGeom prst="rect">
            <a:avLst/>
          </a:prstGeom>
        </p:spPr>
        <p:txBody>
          <a:bodyPr vert="horz">
            <a:normAutofit/>
          </a:bodyPr>
          <a:lstStyle>
            <a:lvl1pPr marL="365760" indent="-256032">
              <a:spcBef>
                <a:spcPts val="400"/>
              </a:spcBef>
              <a:spcAft>
                <a:spcPts val="0"/>
              </a:spcAft>
              <a:buClr>
                <a:schemeClr val="accent1"/>
              </a:buClr>
              <a:buSzPct val="68000"/>
              <a:buFont typeface="Wingdings 3"/>
              <a:buChar char=""/>
              <a:defRPr kumimoji="0" sz="2700"/>
            </a:lvl1pPr>
            <a:lvl2pPr marL="621792" indent="-228600">
              <a:spcBef>
                <a:spcPts val="324"/>
              </a:spcBef>
              <a:buClr>
                <a:schemeClr val="accent1"/>
              </a:buClr>
              <a:buFont typeface="Verdana"/>
              <a:buChar char="◦"/>
              <a:defRPr kumimoji="0" sz="2300"/>
            </a:lvl2pPr>
            <a:lvl3pPr marL="342900" lvl="2" indent="-342900">
              <a:spcBef>
                <a:spcPts val="350"/>
              </a:spcBef>
              <a:buClr>
                <a:schemeClr val="accent2"/>
              </a:buClr>
              <a:buSzPct val="100000"/>
              <a:buFont typeface="Wingdings 2"/>
              <a:buChar char=""/>
              <a:defRPr kumimoji="0" sz="2100"/>
            </a:lvl3pPr>
            <a:lvl4pPr marL="1143000" indent="-228600">
              <a:spcBef>
                <a:spcPts val="350"/>
              </a:spcBef>
              <a:buClr>
                <a:schemeClr val="accent2"/>
              </a:buClr>
              <a:buFont typeface="Wingdings 2"/>
              <a:buChar char=""/>
              <a:defRPr kumimoji="0" sz="1900"/>
            </a:lvl4pPr>
            <a:lvl5pPr marL="1371600" indent="-228600">
              <a:spcBef>
                <a:spcPts val="350"/>
              </a:spcBef>
              <a:buClr>
                <a:schemeClr val="accent2"/>
              </a:buClr>
              <a:buFont typeface="Wingdings 2"/>
              <a:buChar char=""/>
              <a:defRPr kumimoji="0"/>
            </a:lvl5pPr>
            <a:lvl6pPr marL="1600200" indent="-228600">
              <a:spcBef>
                <a:spcPts val="350"/>
              </a:spcBef>
              <a:buClr>
                <a:schemeClr val="accent3"/>
              </a:buClr>
              <a:buFont typeface="Wingdings 2"/>
              <a:buChar char=""/>
              <a:defRPr kumimoji="0"/>
            </a:lvl6pPr>
            <a:lvl7pPr marL="1828800" indent="-228600">
              <a:spcBef>
                <a:spcPts val="350"/>
              </a:spcBef>
              <a:buClr>
                <a:schemeClr val="accent3"/>
              </a:buClr>
              <a:buFont typeface="Wingdings 2"/>
              <a:buChar char=""/>
              <a:defRPr kumimoji="0" sz="1600"/>
            </a:lvl7pPr>
            <a:lvl8pPr marL="2057400" indent="-228600">
              <a:spcBef>
                <a:spcPts val="350"/>
              </a:spcBef>
              <a:buClr>
                <a:schemeClr val="accent3"/>
              </a:buClr>
              <a:buFont typeface="Wingdings 2"/>
              <a:buChar char=""/>
              <a:defRPr kumimoji="0" sz="1600"/>
            </a:lvl8pPr>
            <a:lvl9pPr marL="2286000" indent="-228600">
              <a:spcBef>
                <a:spcPts val="350"/>
              </a:spcBef>
              <a:buClr>
                <a:schemeClr val="accent3"/>
              </a:buClr>
              <a:buFont typeface="Wingdings 2"/>
              <a:buChar char=""/>
              <a:defRPr kumimoji="0" sz="1600" baseline="0"/>
            </a:lvl9pPr>
            <a:extLst/>
          </a:lstStyle>
          <a:p>
            <a:pPr marL="109728" indent="0" algn="ctr">
              <a:buNone/>
            </a:pPr>
            <a:r>
              <a:rPr lang="en-US" sz="1800" u="sng" dirty="0"/>
              <a:t>Purchasing Card Solicitation and Outreach</a:t>
            </a:r>
          </a:p>
          <a:p>
            <a:pPr marL="109728" indent="0" algn="ctr">
              <a:buNone/>
            </a:pPr>
            <a:endParaRPr lang="en-US" sz="1000" u="sng"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Lucida Sans Unicode"/>
                <a:ea typeface="+mn-ea"/>
                <a:cs typeface="+mn-cs"/>
              </a:rPr>
              <a:t>Use of the P-Card is subject to the small purchase procedures established by the State Consolidated Procurement Code (Code), this policy and Agency purchasing policies and procedures.</a:t>
            </a:r>
          </a:p>
          <a:p>
            <a:endParaRPr lang="en-US" sz="1800" dirty="0"/>
          </a:p>
          <a:p>
            <a:pPr>
              <a:buClrTx/>
              <a:buFont typeface="Arial" panose="020B0604020202020204" pitchFamily="34" charset="0"/>
              <a:buChar char="•"/>
            </a:pPr>
            <a:r>
              <a:rPr lang="en-US" sz="1800" dirty="0"/>
              <a:t>Continue to use goods and services statewide contracts such as:</a:t>
            </a:r>
          </a:p>
          <a:p>
            <a:pPr lvl="1">
              <a:buClrTx/>
              <a:buFont typeface="Wingdings" panose="05000000000000000000" pitchFamily="2" charset="2"/>
              <a:buChar char="ü"/>
            </a:pPr>
            <a:r>
              <a:rPr lang="en-US" sz="1800" dirty="0"/>
              <a:t>Office supplies, educational supplies, building and grounds supplies, medical supplies, scientific supplies, etc. </a:t>
            </a:r>
          </a:p>
          <a:p>
            <a:pPr>
              <a:buClrTx/>
              <a:buFont typeface="Arial" panose="020B0604020202020204" pitchFamily="34" charset="0"/>
              <a:buChar char="•"/>
            </a:pPr>
            <a:endParaRPr lang="en-US" sz="1000" dirty="0"/>
          </a:p>
          <a:p>
            <a:pPr>
              <a:buClrTx/>
              <a:buFont typeface="Arial" panose="020B0604020202020204" pitchFamily="34" charset="0"/>
              <a:buChar char="•"/>
            </a:pPr>
            <a:r>
              <a:rPr lang="en-US" sz="1800" dirty="0"/>
              <a:t>Continue to use information technology statewide contracts such as:</a:t>
            </a:r>
          </a:p>
          <a:p>
            <a:pPr lvl="1">
              <a:buClrTx/>
              <a:buFont typeface="Wingdings" panose="05000000000000000000" pitchFamily="2" charset="2"/>
              <a:buChar char="ü"/>
            </a:pPr>
            <a:r>
              <a:rPr lang="en-US" sz="1800" dirty="0"/>
              <a:t>Computers, laptops, tables, toner cartridges, cellular services/equipment, audio visual products and services</a:t>
            </a:r>
          </a:p>
          <a:p>
            <a:pPr lvl="1">
              <a:buClrTx/>
              <a:buFont typeface="Wingdings" panose="05000000000000000000" pitchFamily="2" charset="2"/>
              <a:buChar char="ü"/>
            </a:pPr>
            <a:endParaRPr lang="en-US" sz="600" dirty="0"/>
          </a:p>
          <a:p>
            <a:pPr>
              <a:buClrTx/>
              <a:buFont typeface="Arial" panose="020B0604020202020204" pitchFamily="34" charset="0"/>
              <a:buChar char="•"/>
            </a:pPr>
            <a:r>
              <a:rPr lang="en-US" sz="1800" dirty="0"/>
              <a:t>Attempt to solicit and support local, small, and minority businesses</a:t>
            </a:r>
          </a:p>
          <a:p>
            <a:pPr lvl="1">
              <a:buClrTx/>
              <a:buFont typeface="Wingdings" panose="05000000000000000000" pitchFamily="2" charset="2"/>
              <a:buChar char="ü"/>
            </a:pPr>
            <a:r>
              <a:rPr lang="en-US" sz="1800" dirty="0"/>
              <a:t>Seek opportunities to procure quality goods and services</a:t>
            </a:r>
          </a:p>
          <a:p>
            <a:pPr lvl="1">
              <a:buClrTx/>
              <a:buFont typeface="Wingdings" panose="05000000000000000000" pitchFamily="2" charset="2"/>
              <a:buChar char="ü"/>
            </a:pPr>
            <a:r>
              <a:rPr lang="en-US" sz="1800" dirty="0"/>
              <a:t>Encourage acceptance of the procurement card for quicker payment</a:t>
            </a:r>
          </a:p>
          <a:p>
            <a:pPr lvl="1">
              <a:buClrTx/>
              <a:buFont typeface="Wingdings" panose="05000000000000000000" pitchFamily="2" charset="2"/>
              <a:buChar char="ü"/>
            </a:pPr>
            <a:r>
              <a:rPr lang="en-US" sz="1800" dirty="0"/>
              <a:t>Monies remain local in our own communities</a:t>
            </a:r>
          </a:p>
          <a:p>
            <a:pPr marL="109728" indent="0">
              <a:buNone/>
            </a:pPr>
            <a:endParaRPr lang="en-US" sz="1800" dirty="0"/>
          </a:p>
          <a:p>
            <a:endParaRPr lang="en-US" sz="1800" dirty="0"/>
          </a:p>
          <a:p>
            <a:endParaRPr lang="en-US" sz="1800" dirty="0"/>
          </a:p>
          <a:p>
            <a:endParaRPr lang="en-US" dirty="0"/>
          </a:p>
          <a:p>
            <a:endParaRPr lang="en-US" dirty="0"/>
          </a:p>
          <a:p>
            <a:endParaRPr lang="en-US" dirty="0"/>
          </a:p>
        </p:txBody>
      </p:sp>
    </p:spTree>
    <p:extLst>
      <p:ext uri="{BB962C8B-B14F-4D97-AF65-F5344CB8AC3E}">
        <p14:creationId xmlns:p14="http://schemas.microsoft.com/office/powerpoint/2010/main" val="1624466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3852672"/>
          </a:xfrm>
        </p:spPr>
        <p:txBody>
          <a:bodyPr>
            <a:normAutofit fontScale="85000" lnSpcReduction="20000"/>
          </a:bodyPr>
          <a:lstStyle/>
          <a:p>
            <a:pPr marL="0" lvl="2" indent="0" algn="ctr">
              <a:buNone/>
            </a:pPr>
            <a:r>
              <a:rPr lang="en-US" u="sng" dirty="0"/>
              <a:t>Limitations of Purchasing Cards Spending</a:t>
            </a:r>
          </a:p>
          <a:p>
            <a:pPr marL="342900" lvl="2" indent="-342900"/>
            <a:endParaRPr lang="en-US" dirty="0"/>
          </a:p>
          <a:p>
            <a:pPr marL="342900" lvl="2" indent="-342900"/>
            <a:r>
              <a:rPr lang="en-US" dirty="0"/>
              <a:t>P-Card Purchases $10,000 and under may be made without securing competitive quotations or any type of value analysis if the prices are considered fair and reasonable.</a:t>
            </a:r>
          </a:p>
          <a:p>
            <a:pPr marL="342900" lvl="2" indent="-342900"/>
            <a:endParaRPr lang="en-US" dirty="0"/>
          </a:p>
          <a:p>
            <a:pPr marL="342900" lvl="2" indent="-342900"/>
            <a:r>
              <a:rPr lang="en-US" dirty="0"/>
              <a:t>Monthly spending limits are set at $10,000 per cycle.  The cycle for USC Aiken is the 28</a:t>
            </a:r>
            <a:r>
              <a:rPr lang="en-US" baseline="30000" dirty="0"/>
              <a:t>th</a:t>
            </a:r>
            <a:r>
              <a:rPr lang="en-US" dirty="0"/>
              <a:t> day of each month to the 27</a:t>
            </a:r>
            <a:r>
              <a:rPr lang="en-US" baseline="30000" dirty="0"/>
              <a:t>th day</a:t>
            </a:r>
            <a:r>
              <a:rPr lang="en-US" dirty="0"/>
              <a:t> of each month. At that time the $10,000 limit will be reset. </a:t>
            </a:r>
          </a:p>
          <a:p>
            <a:pPr marL="0" lvl="2" indent="0">
              <a:buNone/>
            </a:pPr>
            <a:endParaRPr lang="en-US" dirty="0"/>
          </a:p>
          <a:p>
            <a:pPr marL="342900" lvl="2" indent="-342900"/>
            <a:r>
              <a:rPr lang="en-US" dirty="0"/>
              <a:t>Single Transaction Limits is set to $4,999.99. This limit shall include the merchandise, shipping, and taxes. </a:t>
            </a:r>
          </a:p>
          <a:p>
            <a:pPr marL="0" lvl="2" indent="0">
              <a:buNone/>
            </a:pPr>
            <a:endParaRPr lang="en-US" dirty="0"/>
          </a:p>
          <a:p>
            <a:pPr marL="342900" lvl="2" indent="-342900"/>
            <a:r>
              <a:rPr lang="en-US" dirty="0"/>
              <a:t>Merchants may not exceed the Single Transaction Limit (STL) or split the purchase in order to accommodate for the STL</a:t>
            </a:r>
          </a:p>
          <a:p>
            <a:pPr marL="342900" lvl="2" indent="-342900"/>
            <a:endParaRPr lang="en-US" dirty="0"/>
          </a:p>
          <a:p>
            <a:pPr marL="630936" lvl="2" indent="0">
              <a:buNone/>
            </a:pPr>
            <a:endParaRPr lang="en-US" dirty="0"/>
          </a:p>
        </p:txBody>
      </p:sp>
      <p:pic>
        <p:nvPicPr>
          <p:cNvPr id="4" name="Picture 4" descr="http://gwpro-04.kattare.com/procurement/images/visa.gif"/>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4800" y="6172200"/>
            <a:ext cx="855700" cy="536054"/>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3243072"/>
          </a:xfrm>
        </p:spPr>
        <p:txBody>
          <a:bodyPr/>
          <a:lstStyle/>
          <a:p>
            <a:pPr lvl="2">
              <a:buNone/>
            </a:pPr>
            <a:endParaRPr lang="en-US" dirty="0"/>
          </a:p>
          <a:p>
            <a:pPr lvl="2"/>
            <a:endParaRPr lang="en-US" dirty="0"/>
          </a:p>
          <a:p>
            <a:pPr lvl="2"/>
            <a:endParaRPr lang="en-US" dirty="0"/>
          </a:p>
        </p:txBody>
      </p:sp>
      <p:pic>
        <p:nvPicPr>
          <p:cNvPr id="4" name="Picture 4" descr="http://gwpro-04.kattare.com/procurement/images/visa.gif"/>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4800" y="6172200"/>
            <a:ext cx="855700" cy="536054"/>
          </a:xfrm>
          <a:prstGeom prst="rect">
            <a:avLst/>
          </a:prstGeom>
          <a:noFill/>
        </p:spPr>
      </p:pic>
      <p:sp>
        <p:nvSpPr>
          <p:cNvPr id="5" name="TextBox 4"/>
          <p:cNvSpPr txBox="1"/>
          <p:nvPr/>
        </p:nvSpPr>
        <p:spPr>
          <a:xfrm>
            <a:off x="228600" y="228600"/>
            <a:ext cx="8686800" cy="5486400"/>
          </a:xfrm>
          <a:prstGeom prst="rect">
            <a:avLst/>
          </a:prstGeom>
        </p:spPr>
        <p:txBody>
          <a:bodyPr vert="horz">
            <a:normAutofit fontScale="92500" lnSpcReduction="20000"/>
          </a:bodyPr>
          <a:lstStyle>
            <a:lvl1pPr marL="365760" indent="-256032">
              <a:spcBef>
                <a:spcPts val="400"/>
              </a:spcBef>
              <a:spcAft>
                <a:spcPts val="0"/>
              </a:spcAft>
              <a:buClr>
                <a:schemeClr val="accent1"/>
              </a:buClr>
              <a:buSzPct val="68000"/>
              <a:buFont typeface="Wingdings 3"/>
              <a:buChar char=""/>
              <a:defRPr kumimoji="0" sz="2700"/>
            </a:lvl1pPr>
            <a:lvl2pPr marL="621792" indent="-228600">
              <a:spcBef>
                <a:spcPts val="324"/>
              </a:spcBef>
              <a:buClr>
                <a:schemeClr val="accent1"/>
              </a:buClr>
              <a:buFont typeface="Verdana"/>
              <a:buChar char="◦"/>
              <a:defRPr kumimoji="0" sz="2300"/>
            </a:lvl2pPr>
            <a:lvl3pPr marL="342900" lvl="2" indent="-342900">
              <a:spcBef>
                <a:spcPts val="350"/>
              </a:spcBef>
              <a:buClr>
                <a:schemeClr val="accent2"/>
              </a:buClr>
              <a:buSzPct val="100000"/>
              <a:buFont typeface="Wingdings 2"/>
              <a:buChar char=""/>
              <a:defRPr kumimoji="0" sz="2100"/>
            </a:lvl3pPr>
            <a:lvl4pPr marL="1143000" indent="-228600">
              <a:spcBef>
                <a:spcPts val="350"/>
              </a:spcBef>
              <a:buClr>
                <a:schemeClr val="accent2"/>
              </a:buClr>
              <a:buFont typeface="Wingdings 2"/>
              <a:buChar char=""/>
              <a:defRPr kumimoji="0" sz="1900"/>
            </a:lvl4pPr>
            <a:lvl5pPr marL="1371600" indent="-228600">
              <a:spcBef>
                <a:spcPts val="350"/>
              </a:spcBef>
              <a:buClr>
                <a:schemeClr val="accent2"/>
              </a:buClr>
              <a:buFont typeface="Wingdings 2"/>
              <a:buChar char=""/>
              <a:defRPr kumimoji="0"/>
            </a:lvl5pPr>
            <a:lvl6pPr marL="1600200" indent="-228600">
              <a:spcBef>
                <a:spcPts val="350"/>
              </a:spcBef>
              <a:buClr>
                <a:schemeClr val="accent3"/>
              </a:buClr>
              <a:buFont typeface="Wingdings 2"/>
              <a:buChar char=""/>
              <a:defRPr kumimoji="0"/>
            </a:lvl6pPr>
            <a:lvl7pPr marL="1828800" indent="-228600">
              <a:spcBef>
                <a:spcPts val="350"/>
              </a:spcBef>
              <a:buClr>
                <a:schemeClr val="accent3"/>
              </a:buClr>
              <a:buFont typeface="Wingdings 2"/>
              <a:buChar char=""/>
              <a:defRPr kumimoji="0" sz="1600"/>
            </a:lvl7pPr>
            <a:lvl8pPr marL="2057400" indent="-228600">
              <a:spcBef>
                <a:spcPts val="350"/>
              </a:spcBef>
              <a:buClr>
                <a:schemeClr val="accent3"/>
              </a:buClr>
              <a:buFont typeface="Wingdings 2"/>
              <a:buChar char=""/>
              <a:defRPr kumimoji="0" sz="1600"/>
            </a:lvl8pPr>
            <a:lvl9pPr marL="2286000" indent="-228600">
              <a:spcBef>
                <a:spcPts val="350"/>
              </a:spcBef>
              <a:buClr>
                <a:schemeClr val="accent3"/>
              </a:buClr>
              <a:buFont typeface="Wingdings 2"/>
              <a:buChar char=""/>
              <a:defRPr kumimoji="0" sz="1600" baseline="0"/>
            </a:lvl9pPr>
            <a:extLst/>
          </a:lstStyle>
          <a:p>
            <a:pPr marL="109728" indent="0" algn="ctr">
              <a:buNone/>
            </a:pPr>
            <a:r>
              <a:rPr lang="en-US" sz="1800" u="sng" dirty="0"/>
              <a:t>Use of the Purchasing Card</a:t>
            </a:r>
          </a:p>
          <a:p>
            <a:endParaRPr lang="en-US" sz="1800" dirty="0"/>
          </a:p>
          <a:p>
            <a:pPr>
              <a:buClrTx/>
              <a:buFont typeface="Arial" panose="020B0604020202020204" pitchFamily="34" charset="0"/>
              <a:buChar char="•"/>
            </a:pPr>
            <a:r>
              <a:rPr lang="en-US" sz="1800" dirty="0"/>
              <a:t>The P-Card has the Cardholder’s name embossed on it, and in accordance with VISA International regulations and State policy, may only be used by that individual.</a:t>
            </a:r>
          </a:p>
          <a:p>
            <a:pPr>
              <a:buClrTx/>
              <a:buFont typeface="Arial" panose="020B0604020202020204" pitchFamily="34" charset="0"/>
              <a:buChar char="•"/>
            </a:pPr>
            <a:endParaRPr lang="en-US" sz="1000" dirty="0"/>
          </a:p>
          <a:p>
            <a:pPr>
              <a:buClrTx/>
              <a:buFont typeface="Arial" panose="020B0604020202020204" pitchFamily="34" charset="0"/>
              <a:buChar char="•"/>
            </a:pPr>
            <a:r>
              <a:rPr lang="en-US" sz="1800" dirty="0"/>
              <a:t>Use of the P-Card by a person other than the Cardholder are unauthorized and strictly forbidden.</a:t>
            </a:r>
          </a:p>
          <a:p>
            <a:pPr>
              <a:buClrTx/>
              <a:buFont typeface="Arial" panose="020B0604020202020204" pitchFamily="34" charset="0"/>
              <a:buChar char="•"/>
            </a:pPr>
            <a:endParaRPr lang="en-US" sz="1000" dirty="0"/>
          </a:p>
          <a:p>
            <a:pPr>
              <a:buClrTx/>
              <a:buFont typeface="Arial" panose="020B0604020202020204" pitchFamily="34" charset="0"/>
              <a:buChar char="•"/>
            </a:pPr>
            <a:r>
              <a:rPr lang="en-US" sz="1800" dirty="0"/>
              <a:t>Use of the P-Card by a person other than the Cardholder may result in disciplinary action, up to and including termination from State employment and criminal prosecution.</a:t>
            </a:r>
          </a:p>
          <a:p>
            <a:pPr>
              <a:buClrTx/>
              <a:buFont typeface="Arial" panose="020B0604020202020204" pitchFamily="34" charset="0"/>
              <a:buChar char="•"/>
            </a:pPr>
            <a:endParaRPr lang="en-US" sz="1000" dirty="0"/>
          </a:p>
          <a:p>
            <a:pPr>
              <a:buClrTx/>
              <a:buFont typeface="Arial" panose="020B0604020202020204" pitchFamily="34" charset="0"/>
              <a:buChar char="•"/>
            </a:pPr>
            <a:r>
              <a:rPr lang="en-US" sz="1800" dirty="0">
                <a:solidFill>
                  <a:prstClr val="black"/>
                </a:solidFill>
              </a:rPr>
              <a:t>Splitting transactions to avoid the single transaction limit is strictly prohibited and doing so may result in removal of P-Card privileges.</a:t>
            </a:r>
            <a:endParaRPr lang="en-US" sz="1800" dirty="0"/>
          </a:p>
          <a:p>
            <a:pPr>
              <a:buClrTx/>
              <a:buFont typeface="Arial" panose="020B0604020202020204" pitchFamily="34" charset="0"/>
              <a:buChar char="•"/>
            </a:pPr>
            <a:endParaRPr lang="en-US" sz="1000" dirty="0"/>
          </a:p>
          <a:p>
            <a:pPr>
              <a:buFont typeface="Arial" panose="020B0604020202020204" pitchFamily="34" charset="0"/>
              <a:buChar char="•"/>
            </a:pPr>
            <a:r>
              <a:rPr lang="en-US" sz="1800" dirty="0"/>
              <a:t>Purchasing activities include obligations for proper transaction documentation, fiscal responsibility, ethical behavior, adherence to federal and state government regulations, and compliance with university by-laws and policies</a:t>
            </a:r>
            <a:r>
              <a:rPr lang="en-US" sz="1800"/>
              <a:t>. </a:t>
            </a:r>
          </a:p>
          <a:p>
            <a:pPr marL="109728" indent="0">
              <a:buNone/>
            </a:pPr>
            <a:endParaRPr lang="en-US" sz="1800" dirty="0"/>
          </a:p>
          <a:p>
            <a:pPr>
              <a:buFont typeface="Arial" panose="020B0604020202020204" pitchFamily="34" charset="0"/>
              <a:buChar char="•"/>
            </a:pPr>
            <a:r>
              <a:rPr lang="en-US" sz="1800" dirty="0"/>
              <a:t>All items purchased with the purchasing card shall be shipped to 650 Trolley Line Road, Graniteville, SC 29829.  No deliveries shall be sent to home or personal addresses. </a:t>
            </a:r>
          </a:p>
          <a:p>
            <a:pPr>
              <a:buFont typeface="Arial" panose="020B0604020202020204" pitchFamily="34" charset="0"/>
              <a:buChar char="•"/>
            </a:pPr>
            <a:endParaRPr lang="en-US" sz="1800" dirty="0"/>
          </a:p>
          <a:p>
            <a:endParaRPr lang="en-US" sz="1800" dirty="0"/>
          </a:p>
          <a:p>
            <a:endParaRPr lang="en-US" sz="1800" dirty="0"/>
          </a:p>
          <a:p>
            <a:endParaRPr lang="en-US" sz="1800" dirty="0"/>
          </a:p>
          <a:p>
            <a:endParaRPr lang="en-US" dirty="0"/>
          </a:p>
          <a:p>
            <a:endParaRPr lang="en-US"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81000" y="457200"/>
            <a:ext cx="8305800" cy="7755969"/>
          </a:xfrm>
          <a:prstGeom prst="rect">
            <a:avLst/>
          </a:prstGeom>
        </p:spPr>
        <p:txBody>
          <a:bodyPr wrap="square">
            <a:spAutoFit/>
          </a:bodyPr>
          <a:lstStyle/>
          <a:p>
            <a:pPr marL="109728" lvl="0" algn="ctr"/>
            <a:r>
              <a:rPr lang="en-US" u="sng" dirty="0"/>
              <a:t>Prohibited Purchases </a:t>
            </a:r>
          </a:p>
          <a:p>
            <a:endParaRPr lang="en-US" dirty="0"/>
          </a:p>
          <a:p>
            <a:pPr marL="285750" indent="-285750">
              <a:buFont typeface="Arial" panose="020B0604020202020204" pitchFamily="34" charset="0"/>
              <a:buChar char="•"/>
            </a:pPr>
            <a:r>
              <a:rPr lang="en-US" sz="1600" dirty="0"/>
              <a:t>Personal purchases of any kind (Personal purchases are defined as purchases of goods or services intended for non-work-related use or use other than official State business). </a:t>
            </a:r>
          </a:p>
          <a:p>
            <a:pPr marL="285750" indent="-285750">
              <a:buFont typeface="Arial" panose="020B0604020202020204" pitchFamily="34" charset="0"/>
              <a:buChar char="•"/>
            </a:pPr>
            <a:endParaRPr lang="en-US" sz="1000" dirty="0"/>
          </a:p>
          <a:p>
            <a:pPr marL="285750" indent="-285750">
              <a:buFont typeface="Arial" panose="020B0604020202020204" pitchFamily="34" charset="0"/>
              <a:buChar char="•"/>
            </a:pPr>
            <a:r>
              <a:rPr lang="en-US" sz="1600" dirty="0">
                <a:solidFill>
                  <a:prstClr val="black"/>
                </a:solidFill>
              </a:rPr>
              <a:t>Use of the P-Card to obtain cash advances or withdrawals is strictly forbidden.</a:t>
            </a:r>
          </a:p>
          <a:p>
            <a:endParaRPr lang="en-US" sz="1000" dirty="0"/>
          </a:p>
          <a:p>
            <a:pPr marL="285750" indent="-285750">
              <a:buFont typeface="Arial" panose="020B0604020202020204" pitchFamily="34" charset="0"/>
              <a:buChar char="•"/>
            </a:pPr>
            <a:r>
              <a:rPr lang="en-US" sz="1600" dirty="0"/>
              <a:t>Gift cards, stored value cards, calling cards, pre-paid cards or similar products.</a:t>
            </a:r>
          </a:p>
          <a:p>
            <a:pPr marL="742950" lvl="1" indent="-285750">
              <a:buFont typeface="Arial" panose="020B0604020202020204" pitchFamily="34" charset="0"/>
              <a:buChar char="•"/>
            </a:pPr>
            <a:r>
              <a:rPr lang="en-US" sz="1600" dirty="0"/>
              <a:t>NOTE: Gift Cards received as promotional items are to be used to the benefit of the State. If an employee receives a gift card, the card(s) must be turned in to the Agency P-Card Administrator.</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Employee travel expenses, including lodging, transportation, and meals.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Entertainment, including in-room movies. </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Alcoholic beverages. </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Tobacco products. </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Purchases using a P-Card from a vendor with a blocked MCC.</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109728" lvl="0"/>
            <a:endParaRPr lang="en-US" u="sng" dirty="0">
              <a:solidFill>
                <a:prstClr val="black"/>
              </a:solidFill>
            </a:endParaRPr>
          </a:p>
          <a:p>
            <a:pPr marL="109728" lvl="0"/>
            <a:endParaRPr lang="en-US" u="sng" dirty="0">
              <a:solidFill>
                <a:prstClr val="black"/>
              </a:solidFill>
            </a:endParaRPr>
          </a:p>
        </p:txBody>
      </p:sp>
    </p:spTree>
    <p:extLst>
      <p:ext uri="{BB962C8B-B14F-4D97-AF65-F5344CB8AC3E}">
        <p14:creationId xmlns:p14="http://schemas.microsoft.com/office/powerpoint/2010/main" val="7052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3243072"/>
          </a:xfrm>
        </p:spPr>
        <p:txBody>
          <a:bodyPr/>
          <a:lstStyle/>
          <a:p>
            <a:pPr lvl="2">
              <a:buNone/>
            </a:pPr>
            <a:endParaRPr lang="en-US" dirty="0"/>
          </a:p>
          <a:p>
            <a:pPr lvl="2"/>
            <a:endParaRPr lang="en-US" dirty="0"/>
          </a:p>
          <a:p>
            <a:pPr lvl="2"/>
            <a:endParaRPr lang="en-US" dirty="0"/>
          </a:p>
        </p:txBody>
      </p:sp>
      <p:pic>
        <p:nvPicPr>
          <p:cNvPr id="4" name="Picture 4" descr="http://gwpro-04.kattare.com/procurement/images/visa.gif"/>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4800" y="6172200"/>
            <a:ext cx="855700" cy="536054"/>
          </a:xfrm>
          <a:prstGeom prst="rect">
            <a:avLst/>
          </a:prstGeom>
          <a:noFill/>
        </p:spPr>
      </p:pic>
      <p:sp>
        <p:nvSpPr>
          <p:cNvPr id="5" name="Rectangle 4"/>
          <p:cNvSpPr/>
          <p:nvPr/>
        </p:nvSpPr>
        <p:spPr>
          <a:xfrm>
            <a:off x="2526408" y="1083564"/>
            <a:ext cx="4091184" cy="381000"/>
          </a:xfrm>
          <a:prstGeom prst="rect">
            <a:avLst/>
          </a:prstGeom>
        </p:spPr>
        <p:txBody>
          <a:bodyPr wrap="square">
            <a:spAutoFit/>
          </a:bodyPr>
          <a:lstStyle/>
          <a:p>
            <a:pPr algn="ctr"/>
            <a:r>
              <a:rPr lang="en-US" b="1" dirty="0"/>
              <a:t>What can I buy or what can’t I buy?</a:t>
            </a:r>
            <a:endParaRPr lang="en-US" dirty="0"/>
          </a:p>
        </p:txBody>
      </p:sp>
      <p:sp>
        <p:nvSpPr>
          <p:cNvPr id="6" name="TextBox 5"/>
          <p:cNvSpPr txBox="1"/>
          <p:nvPr/>
        </p:nvSpPr>
        <p:spPr>
          <a:xfrm>
            <a:off x="1447800" y="1709928"/>
            <a:ext cx="6629400" cy="5078313"/>
          </a:xfrm>
          <a:prstGeom prst="rect">
            <a:avLst/>
          </a:prstGeom>
          <a:noFill/>
        </p:spPr>
        <p:txBody>
          <a:bodyPr wrap="square" rtlCol="0">
            <a:spAutoFit/>
          </a:bodyPr>
          <a:lstStyle/>
          <a:p>
            <a:r>
              <a:rPr lang="en-US" dirty="0">
                <a:solidFill>
                  <a:srgbClr val="FF0000"/>
                </a:solidFill>
              </a:rPr>
              <a:t>Food and food items (napkins, plates, utensils, food wraps, cooler, microwave, etc.), Plants, Flowers, Gifts/Giveaways, Stamps, Gift Cards, Clothing, Personnel Consumption Items (Kleenex, hand sanitizer, first-aid supplies, air freshener, etc.), Rentals, Greeting Cards, Registration Fees if associated with travel or meals, All student registrations, Tickets for any type of entertainment, Dry Cleaning</a:t>
            </a:r>
          </a:p>
          <a:p>
            <a:endParaRPr lang="en-US" dirty="0">
              <a:solidFill>
                <a:srgbClr val="FF0000"/>
              </a:solidFill>
            </a:endParaRPr>
          </a:p>
          <a:p>
            <a:r>
              <a:rPr lang="en-US" dirty="0">
                <a:solidFill>
                  <a:srgbClr val="FF0000"/>
                </a:solidFill>
              </a:rPr>
              <a:t>May not receive promotional supplies or incentives</a:t>
            </a:r>
          </a:p>
          <a:p>
            <a:endParaRPr lang="en-US" dirty="0">
              <a:solidFill>
                <a:srgbClr val="FF0000"/>
              </a:solidFill>
            </a:endParaRPr>
          </a:p>
          <a:p>
            <a:r>
              <a:rPr lang="en-US" dirty="0">
                <a:solidFill>
                  <a:srgbClr val="FF0000"/>
                </a:solidFill>
              </a:rPr>
              <a:t>If purchase is in question, please contact your liaison</a:t>
            </a:r>
          </a:p>
          <a:p>
            <a:endParaRPr lang="en-US" dirty="0">
              <a:solidFill>
                <a:srgbClr val="FF0000"/>
              </a:solidFill>
            </a:endParaRPr>
          </a:p>
          <a:p>
            <a:r>
              <a:rPr lang="en-US" dirty="0">
                <a:solidFill>
                  <a:srgbClr val="006600"/>
                </a:solidFill>
              </a:rPr>
              <a:t>Memberships, Subscriptions, General Office Supplies, Services, programmatic supplies</a:t>
            </a:r>
          </a:p>
          <a:p>
            <a:endParaRPr lang="en-US" dirty="0">
              <a:solidFill>
                <a:srgbClr val="006600"/>
              </a:solidFill>
            </a:endParaRPr>
          </a:p>
          <a:p>
            <a:r>
              <a:rPr lang="en-US" dirty="0">
                <a:solidFill>
                  <a:schemeClr val="accent4">
                    <a:lumMod val="75000"/>
                  </a:schemeClr>
                </a:solidFill>
              </a:rPr>
              <a:t>Mandated to purchase any items from State Contracts  </a:t>
            </a:r>
          </a:p>
          <a:p>
            <a:endParaRPr lang="en-US" dirty="0">
              <a:solidFill>
                <a:srgbClr val="FF0000"/>
              </a:solidFill>
            </a:endParaRPr>
          </a:p>
        </p:txBody>
      </p:sp>
      <p:pic>
        <p:nvPicPr>
          <p:cNvPr id="54274" name="Picture 2" descr="http://fc03.deviantart.net/fs70/f/2012/007/7/f/crosshair__s_cutie_mark_by_snowy_breeze-d4lnjyk.png"/>
          <p:cNvPicPr>
            <a:picLocks noChangeAspect="1" noChangeArrowheads="1"/>
          </p:cNvPicPr>
          <p:nvPr/>
        </p:nvPicPr>
        <p:blipFill>
          <a:blip r:embed="rId3" cstate="print"/>
          <a:srcRect/>
          <a:stretch>
            <a:fillRect/>
          </a:stretch>
        </p:blipFill>
        <p:spPr bwMode="auto">
          <a:xfrm>
            <a:off x="7429500" y="5063559"/>
            <a:ext cx="1295400" cy="12954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3243072"/>
          </a:xfrm>
        </p:spPr>
        <p:txBody>
          <a:bodyPr/>
          <a:lstStyle/>
          <a:p>
            <a:pPr lvl="2">
              <a:buNone/>
            </a:pPr>
            <a:endParaRPr lang="en-US" dirty="0"/>
          </a:p>
          <a:p>
            <a:pPr lvl="2"/>
            <a:endParaRPr lang="en-US" dirty="0"/>
          </a:p>
          <a:p>
            <a:pPr lvl="2"/>
            <a:endParaRPr lang="en-US" dirty="0"/>
          </a:p>
        </p:txBody>
      </p:sp>
      <p:pic>
        <p:nvPicPr>
          <p:cNvPr id="4" name="Picture 4" descr="http://gwpro-04.kattare.com/procurement/images/visa.gif"/>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4800" y="6172200"/>
            <a:ext cx="855700" cy="536054"/>
          </a:xfrm>
          <a:prstGeom prst="rect">
            <a:avLst/>
          </a:prstGeom>
          <a:noFill/>
        </p:spPr>
      </p:pic>
      <p:sp>
        <p:nvSpPr>
          <p:cNvPr id="5" name="TextBox 4"/>
          <p:cNvSpPr txBox="1"/>
          <p:nvPr/>
        </p:nvSpPr>
        <p:spPr>
          <a:xfrm>
            <a:off x="404846" y="838200"/>
            <a:ext cx="8458200" cy="5570756"/>
          </a:xfrm>
          <a:prstGeom prst="rect">
            <a:avLst/>
          </a:prstGeom>
          <a:noFill/>
        </p:spPr>
        <p:txBody>
          <a:bodyPr wrap="square" rtlCol="0">
            <a:spAutoFit/>
          </a:bodyPr>
          <a:lstStyle/>
          <a:p>
            <a:pPr algn="ctr"/>
            <a:r>
              <a:rPr lang="en-US" u="sng" dirty="0"/>
              <a:t>Cardholder Responsibilities</a:t>
            </a:r>
          </a:p>
          <a:p>
            <a:endParaRPr lang="en-US" sz="1000" u="sng" dirty="0"/>
          </a:p>
          <a:p>
            <a:r>
              <a:rPr lang="en-US" sz="1600" dirty="0"/>
              <a:t>Maintain security of the account number, expiration date, and security code at all times. </a:t>
            </a:r>
          </a:p>
          <a:p>
            <a:endParaRPr lang="en-US" sz="1000" dirty="0"/>
          </a:p>
          <a:p>
            <a:r>
              <a:rPr lang="en-US" sz="1600" dirty="0"/>
              <a:t>Maintain knowledge of State P-Card Policy and internal policies and procedures. </a:t>
            </a:r>
          </a:p>
          <a:p>
            <a:endParaRPr lang="en-US" sz="1000" dirty="0"/>
          </a:p>
          <a:p>
            <a:r>
              <a:rPr lang="en-US" sz="1600" dirty="0"/>
              <a:t>Ensure all purchases are allowable purchases according to State and internal P- Card policies.</a:t>
            </a:r>
          </a:p>
          <a:p>
            <a:r>
              <a:rPr lang="en-US" sz="1600" dirty="0"/>
              <a:t> </a:t>
            </a:r>
          </a:p>
          <a:p>
            <a:r>
              <a:rPr lang="en-US" sz="1600" dirty="0"/>
              <a:t>Ensure all purchases comply with purchasing requirements of the SC Procurement Code. </a:t>
            </a:r>
          </a:p>
          <a:p>
            <a:endParaRPr lang="en-US" sz="1000" dirty="0"/>
          </a:p>
          <a:p>
            <a:r>
              <a:rPr lang="en-US" sz="1600" dirty="0"/>
              <a:t>Ensure that funds are available prior to making any purchase. </a:t>
            </a:r>
          </a:p>
          <a:p>
            <a:endParaRPr lang="en-US" sz="1000" dirty="0"/>
          </a:p>
          <a:p>
            <a:r>
              <a:rPr lang="en-US" sz="1600" dirty="0"/>
              <a:t>Obtaining “best value” for the State when making purchases with the P-Card. </a:t>
            </a:r>
          </a:p>
          <a:p>
            <a:endParaRPr lang="en-US" sz="1000" dirty="0"/>
          </a:p>
          <a:p>
            <a:r>
              <a:rPr lang="en-US" sz="1600" dirty="0"/>
              <a:t>Consolidated Procurement Code compliance is required for each acquisition. </a:t>
            </a:r>
          </a:p>
          <a:p>
            <a:endParaRPr lang="en-US" sz="1000" dirty="0"/>
          </a:p>
          <a:p>
            <a:r>
              <a:rPr lang="en-US" sz="1600" dirty="0"/>
              <a:t>Items offered by State Term Contract, (</a:t>
            </a:r>
            <a:r>
              <a:rPr lang="en-US" sz="1600" dirty="0" err="1"/>
              <a:t>ie</a:t>
            </a:r>
            <a:r>
              <a:rPr lang="en-US" sz="1600" dirty="0"/>
              <a:t>, furniture, lab supplies, toner, office supplies, etc.) must be purchased from the supplier awarded the contract. </a:t>
            </a:r>
          </a:p>
          <a:p>
            <a:endParaRPr lang="en-US" sz="1000" dirty="0"/>
          </a:p>
          <a:p>
            <a:r>
              <a:rPr lang="en-US" sz="1600" dirty="0"/>
              <a:t>Purchases from open market sources shall be distributed equitably among qualified suppliers.</a:t>
            </a:r>
          </a:p>
          <a:p>
            <a:r>
              <a:rPr lang="en-US" dirty="0">
                <a:solidFill>
                  <a:srgbClr val="211E1E"/>
                </a:solidFill>
                <a:latin typeface="Times New Roman" panose="02020603050405020304" pitchFamily="18" charset="0"/>
              </a:rPr>
              <a:t>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00918187F992F44BEE4334498377134" ma:contentTypeVersion="13" ma:contentTypeDescription="Create a new document." ma:contentTypeScope="" ma:versionID="6e802a9b4ff8b94552afcb260f229414">
  <xsd:schema xmlns:xsd="http://www.w3.org/2001/XMLSchema" xmlns:xs="http://www.w3.org/2001/XMLSchema" xmlns:p="http://schemas.microsoft.com/office/2006/metadata/properties" xmlns:ns3="15a21882-a1a9-4483-b627-147efc0b4507" xmlns:ns4="c09b3e93-7478-44b8-9b48-8e388e44ddc6" targetNamespace="http://schemas.microsoft.com/office/2006/metadata/properties" ma:root="true" ma:fieldsID="9921b2ca1b1e52656d3c56c41e5dbc63" ns3:_="" ns4:_="">
    <xsd:import namespace="15a21882-a1a9-4483-b627-147efc0b4507"/>
    <xsd:import namespace="c09b3e93-7478-44b8-9b48-8e388e44ddc6"/>
    <xsd:element name="properties">
      <xsd:complexType>
        <xsd:sequence>
          <xsd:element name="documentManagement">
            <xsd:complexType>
              <xsd:all>
                <xsd:element ref="ns3:SharedWithDetails" minOccurs="0"/>
                <xsd:element ref="ns3:SharedWithUser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EventHashCode" minOccurs="0"/>
                <xsd:element ref="ns4:MediaServiceGenerationTim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a21882-a1a9-4483-b627-147efc0b4507" elementFormDefault="qualified">
    <xsd:import namespace="http://schemas.microsoft.com/office/2006/documentManagement/types"/>
    <xsd:import namespace="http://schemas.microsoft.com/office/infopath/2007/PartnerControls"/>
    <xsd:element name="SharedWithDetails" ma:index="8" nillable="true" ma:displayName="Shared With Details" ma:description="" ma:internalName="SharedWithDetails" ma:readOnly="true">
      <xsd:simpleType>
        <xsd:restriction base="dms:Note">
          <xsd:maxLength value="255"/>
        </xsd:restriction>
      </xsd:simpleType>
    </xsd:element>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09b3e93-7478-44b8-9b48-8e388e44ddc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D2A5A26-5AA9-4FFA-B5D7-4FE3C11E23F9}">
  <ds:schemaRefs>
    <ds:schemaRef ds:uri="http://schemas.microsoft.com/sharepoint/v3/contenttype/forms"/>
  </ds:schemaRefs>
</ds:datastoreItem>
</file>

<file path=customXml/itemProps2.xml><?xml version="1.0" encoding="utf-8"?>
<ds:datastoreItem xmlns:ds="http://schemas.openxmlformats.org/officeDocument/2006/customXml" ds:itemID="{118EC725-A2C4-4D0E-B81C-2A169E682C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5a21882-a1a9-4483-b627-147efc0b4507"/>
    <ds:schemaRef ds:uri="c09b3e93-7478-44b8-9b48-8e388e44dd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807DAD1-91D7-4253-BF45-ED64174D99BB}">
  <ds:schemaRef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c09b3e93-7478-44b8-9b48-8e388e44ddc6"/>
    <ds:schemaRef ds:uri="15a21882-a1a9-4483-b627-147efc0b4507"/>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APUR 102 (2)</Template>
  <TotalTime>374</TotalTime>
  <Words>1810</Words>
  <Application>Microsoft Office PowerPoint</Application>
  <PresentationFormat>On-screen Show (4:3)</PresentationFormat>
  <Paragraphs>201</Paragraphs>
  <Slides>18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Arial</vt:lpstr>
      <vt:lpstr>Calibri</vt:lpstr>
      <vt:lpstr>Comic Sans MS</vt:lpstr>
      <vt:lpstr>Lucida Sans Unicode</vt:lpstr>
      <vt:lpstr>Times New Roman</vt:lpstr>
      <vt:lpstr>Verdana</vt:lpstr>
      <vt:lpstr>Wingdings</vt:lpstr>
      <vt:lpstr>Wingdings 2</vt:lpstr>
      <vt:lpstr>Wingdings 3</vt: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Setting email preferences in PeopleSoft</vt:lpstr>
      <vt:lpstr>PowerPoint Presentation</vt:lpstr>
      <vt:lpstr>AMAZON BUSINESS </vt:lpstr>
      <vt:lpstr>AMAZON BUSINESS</vt:lpstr>
      <vt:lpstr>PowerPoint Presentation</vt:lpstr>
    </vt:vector>
  </TitlesOfParts>
  <Company>University of South Carolina - Aiken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APUR 102</dc:title>
  <dc:creator>Jeff Jenik</dc:creator>
  <cp:lastModifiedBy>Heidi DiFranco</cp:lastModifiedBy>
  <cp:revision>96</cp:revision>
  <dcterms:created xsi:type="dcterms:W3CDTF">2016-11-01T20:25:43Z</dcterms:created>
  <dcterms:modified xsi:type="dcterms:W3CDTF">2022-03-29T15:33:14Z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0x010100600918187F992F44BEE4334498377134</vt:lpwstr>
  </property>
</Properties>
</file>