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8" r:id="rId3"/>
    <p:sldId id="266" r:id="rId4"/>
    <p:sldId id="267" r:id="rId5"/>
    <p:sldId id="260" r:id="rId6"/>
    <p:sldId id="261" r:id="rId7"/>
    <p:sldId id="257" r:id="rId8"/>
    <p:sldId id="259" r:id="rId9"/>
    <p:sldId id="272" r:id="rId10"/>
    <p:sldId id="273" r:id="rId11"/>
    <p:sldId id="271" r:id="rId12"/>
    <p:sldId id="264" r:id="rId13"/>
    <p:sldId id="263" r:id="rId14"/>
    <p:sldId id="262" r:id="rId15"/>
    <p:sldId id="269" r:id="rId16"/>
    <p:sldId id="268" r:id="rId17"/>
    <p:sldId id="270" r:id="rId18"/>
    <p:sldId id="265" r:id="rId19"/>
    <p:sldId id="275"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1"/>
    <p:restoredTop sz="94656"/>
  </p:normalViewPr>
  <p:slideViewPr>
    <p:cSldViewPr snapToGrid="0" snapToObjects="1">
      <p:cViewPr varScale="1">
        <p:scale>
          <a:sx n="84" d="100"/>
          <a:sy n="84" d="100"/>
        </p:scale>
        <p:origin x="776"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8AB72-8F87-4621-BB5B-960B80E26C2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1D68AEF-3728-4D53-ADD8-9FD51110ED8A}">
      <dgm:prSet/>
      <dgm:spPr/>
      <dgm:t>
        <a:bodyPr/>
        <a:lstStyle/>
        <a:p>
          <a:r>
            <a:rPr lang="en-US"/>
            <a:t>I	Institutional</a:t>
          </a:r>
        </a:p>
      </dgm:t>
    </dgm:pt>
    <dgm:pt modelId="{B8F3BDD2-AEA9-465A-AE27-7671F515158E}" type="parTrans" cxnId="{0D201398-8CA7-47D8-9FCA-057CB3F43316}">
      <dgm:prSet/>
      <dgm:spPr/>
      <dgm:t>
        <a:bodyPr/>
        <a:lstStyle/>
        <a:p>
          <a:endParaRPr lang="en-US"/>
        </a:p>
      </dgm:t>
    </dgm:pt>
    <dgm:pt modelId="{56D624D4-6606-4502-85A7-EED253831CD1}" type="sibTrans" cxnId="{0D201398-8CA7-47D8-9FCA-057CB3F43316}">
      <dgm:prSet/>
      <dgm:spPr/>
      <dgm:t>
        <a:bodyPr/>
        <a:lstStyle/>
        <a:p>
          <a:endParaRPr lang="en-US"/>
        </a:p>
      </dgm:t>
    </dgm:pt>
    <dgm:pt modelId="{D688840D-6CC2-48DD-9DD5-B23F248F4E72}">
      <dgm:prSet/>
      <dgm:spPr/>
      <dgm:t>
        <a:bodyPr/>
        <a:lstStyle/>
        <a:p>
          <a:r>
            <a:rPr lang="en-US"/>
            <a:t>A	Animal</a:t>
          </a:r>
        </a:p>
      </dgm:t>
    </dgm:pt>
    <dgm:pt modelId="{990FCBA8-9AC1-4E4F-B995-4A122E850107}" type="parTrans" cxnId="{94B66AE3-C784-4F63-8021-77D1F4106DBA}">
      <dgm:prSet/>
      <dgm:spPr/>
      <dgm:t>
        <a:bodyPr/>
        <a:lstStyle/>
        <a:p>
          <a:endParaRPr lang="en-US"/>
        </a:p>
      </dgm:t>
    </dgm:pt>
    <dgm:pt modelId="{CF9E856C-80C1-418E-96B2-8014D05C1379}" type="sibTrans" cxnId="{94B66AE3-C784-4F63-8021-77D1F4106DBA}">
      <dgm:prSet/>
      <dgm:spPr/>
      <dgm:t>
        <a:bodyPr/>
        <a:lstStyle/>
        <a:p>
          <a:endParaRPr lang="en-US"/>
        </a:p>
      </dgm:t>
    </dgm:pt>
    <dgm:pt modelId="{912E43D7-6CCF-4CAA-9073-5689A2DEBCE3}">
      <dgm:prSet/>
      <dgm:spPr/>
      <dgm:t>
        <a:bodyPr/>
        <a:lstStyle/>
        <a:p>
          <a:r>
            <a:rPr lang="en-US"/>
            <a:t>C	Care</a:t>
          </a:r>
        </a:p>
      </dgm:t>
    </dgm:pt>
    <dgm:pt modelId="{C157A87C-DF28-45A6-A38F-0D814078AE08}" type="parTrans" cxnId="{C8522084-2B44-47A0-9890-BCBC136E53F6}">
      <dgm:prSet/>
      <dgm:spPr/>
      <dgm:t>
        <a:bodyPr/>
        <a:lstStyle/>
        <a:p>
          <a:endParaRPr lang="en-US"/>
        </a:p>
      </dgm:t>
    </dgm:pt>
    <dgm:pt modelId="{1F719741-5456-4526-B9F1-68B0F5589F27}" type="sibTrans" cxnId="{C8522084-2B44-47A0-9890-BCBC136E53F6}">
      <dgm:prSet/>
      <dgm:spPr/>
      <dgm:t>
        <a:bodyPr/>
        <a:lstStyle/>
        <a:p>
          <a:endParaRPr lang="en-US"/>
        </a:p>
      </dgm:t>
    </dgm:pt>
    <dgm:pt modelId="{05D866A2-1389-4810-A5C1-0611F94F4C63}">
      <dgm:prSet/>
      <dgm:spPr/>
      <dgm:t>
        <a:bodyPr/>
        <a:lstStyle/>
        <a:p>
          <a:r>
            <a:rPr lang="en-US" dirty="0"/>
            <a:t>U	Use</a:t>
          </a:r>
        </a:p>
      </dgm:t>
    </dgm:pt>
    <dgm:pt modelId="{8FF8B806-A8B1-4008-993E-B9EA6DCFA59B}" type="parTrans" cxnId="{38E6B86B-71E2-492C-956D-7555D0766C47}">
      <dgm:prSet/>
      <dgm:spPr/>
      <dgm:t>
        <a:bodyPr/>
        <a:lstStyle/>
        <a:p>
          <a:endParaRPr lang="en-US"/>
        </a:p>
      </dgm:t>
    </dgm:pt>
    <dgm:pt modelId="{66D53FE6-1A88-42DA-94D3-C6716C8A8FD4}" type="sibTrans" cxnId="{38E6B86B-71E2-492C-956D-7555D0766C47}">
      <dgm:prSet/>
      <dgm:spPr/>
      <dgm:t>
        <a:bodyPr/>
        <a:lstStyle/>
        <a:p>
          <a:endParaRPr lang="en-US"/>
        </a:p>
      </dgm:t>
    </dgm:pt>
    <dgm:pt modelId="{384091BE-B191-46EA-A49B-2E56126FB7C2}">
      <dgm:prSet/>
      <dgm:spPr/>
      <dgm:t>
        <a:bodyPr/>
        <a:lstStyle/>
        <a:p>
          <a:r>
            <a:rPr lang="en-US"/>
            <a:t>C	Committee	</a:t>
          </a:r>
        </a:p>
      </dgm:t>
    </dgm:pt>
    <dgm:pt modelId="{B56B786B-0823-4106-81A2-DB71C1435443}" type="parTrans" cxnId="{3705120F-AEE2-4AFA-ABB6-50268ECBC5D2}">
      <dgm:prSet/>
      <dgm:spPr/>
      <dgm:t>
        <a:bodyPr/>
        <a:lstStyle/>
        <a:p>
          <a:endParaRPr lang="en-US"/>
        </a:p>
      </dgm:t>
    </dgm:pt>
    <dgm:pt modelId="{0C824D02-7D16-4898-AE3E-A740631534D2}" type="sibTrans" cxnId="{3705120F-AEE2-4AFA-ABB6-50268ECBC5D2}">
      <dgm:prSet/>
      <dgm:spPr/>
      <dgm:t>
        <a:bodyPr/>
        <a:lstStyle/>
        <a:p>
          <a:endParaRPr lang="en-US"/>
        </a:p>
      </dgm:t>
    </dgm:pt>
    <dgm:pt modelId="{8B670327-CD43-D64C-BDD5-2DB1EDD36618}" type="pres">
      <dgm:prSet presAssocID="{8DD8AB72-8F87-4621-BB5B-960B80E26C2F}" presName="vert0" presStyleCnt="0">
        <dgm:presLayoutVars>
          <dgm:dir/>
          <dgm:animOne val="branch"/>
          <dgm:animLvl val="lvl"/>
        </dgm:presLayoutVars>
      </dgm:prSet>
      <dgm:spPr/>
    </dgm:pt>
    <dgm:pt modelId="{8160B5E1-3153-E54A-A158-B08453F7600F}" type="pres">
      <dgm:prSet presAssocID="{81D68AEF-3728-4D53-ADD8-9FD51110ED8A}" presName="thickLine" presStyleLbl="alignNode1" presStyleIdx="0" presStyleCnt="5"/>
      <dgm:spPr/>
    </dgm:pt>
    <dgm:pt modelId="{F8A872B0-66AD-FB43-B4DF-8C59AAB14B7B}" type="pres">
      <dgm:prSet presAssocID="{81D68AEF-3728-4D53-ADD8-9FD51110ED8A}" presName="horz1" presStyleCnt="0"/>
      <dgm:spPr/>
    </dgm:pt>
    <dgm:pt modelId="{927A7F8C-ECCC-6641-BA06-1FA5180166D7}" type="pres">
      <dgm:prSet presAssocID="{81D68AEF-3728-4D53-ADD8-9FD51110ED8A}" presName="tx1" presStyleLbl="revTx" presStyleIdx="0" presStyleCnt="5"/>
      <dgm:spPr/>
    </dgm:pt>
    <dgm:pt modelId="{4AF3820A-FFD8-3442-A7A2-F2D73E5B1692}" type="pres">
      <dgm:prSet presAssocID="{81D68AEF-3728-4D53-ADD8-9FD51110ED8A}" presName="vert1" presStyleCnt="0"/>
      <dgm:spPr/>
    </dgm:pt>
    <dgm:pt modelId="{121587B5-CC14-4E4C-8BCD-DCE048EB8896}" type="pres">
      <dgm:prSet presAssocID="{D688840D-6CC2-48DD-9DD5-B23F248F4E72}" presName="thickLine" presStyleLbl="alignNode1" presStyleIdx="1" presStyleCnt="5"/>
      <dgm:spPr/>
    </dgm:pt>
    <dgm:pt modelId="{F1867F59-1153-E545-AFDD-6C417777DEA9}" type="pres">
      <dgm:prSet presAssocID="{D688840D-6CC2-48DD-9DD5-B23F248F4E72}" presName="horz1" presStyleCnt="0"/>
      <dgm:spPr/>
    </dgm:pt>
    <dgm:pt modelId="{526D9BE2-85C5-C842-8C3B-3262927EA2B1}" type="pres">
      <dgm:prSet presAssocID="{D688840D-6CC2-48DD-9DD5-B23F248F4E72}" presName="tx1" presStyleLbl="revTx" presStyleIdx="1" presStyleCnt="5"/>
      <dgm:spPr/>
    </dgm:pt>
    <dgm:pt modelId="{F7A12710-593B-9D40-AE2D-D71203A5C74D}" type="pres">
      <dgm:prSet presAssocID="{D688840D-6CC2-48DD-9DD5-B23F248F4E72}" presName="vert1" presStyleCnt="0"/>
      <dgm:spPr/>
    </dgm:pt>
    <dgm:pt modelId="{40912305-D731-3E45-8C4B-15E76B7B561F}" type="pres">
      <dgm:prSet presAssocID="{912E43D7-6CCF-4CAA-9073-5689A2DEBCE3}" presName="thickLine" presStyleLbl="alignNode1" presStyleIdx="2" presStyleCnt="5"/>
      <dgm:spPr/>
    </dgm:pt>
    <dgm:pt modelId="{2021D86D-E939-C340-AA76-145974C259CA}" type="pres">
      <dgm:prSet presAssocID="{912E43D7-6CCF-4CAA-9073-5689A2DEBCE3}" presName="horz1" presStyleCnt="0"/>
      <dgm:spPr/>
    </dgm:pt>
    <dgm:pt modelId="{135EA675-656B-D342-A004-797248D973FE}" type="pres">
      <dgm:prSet presAssocID="{912E43D7-6CCF-4CAA-9073-5689A2DEBCE3}" presName="tx1" presStyleLbl="revTx" presStyleIdx="2" presStyleCnt="5"/>
      <dgm:spPr/>
    </dgm:pt>
    <dgm:pt modelId="{37956ABB-78CA-124F-A444-9D8054F99A31}" type="pres">
      <dgm:prSet presAssocID="{912E43D7-6CCF-4CAA-9073-5689A2DEBCE3}" presName="vert1" presStyleCnt="0"/>
      <dgm:spPr/>
    </dgm:pt>
    <dgm:pt modelId="{7087D030-6EB9-B14A-90E9-45D5E7A65B40}" type="pres">
      <dgm:prSet presAssocID="{05D866A2-1389-4810-A5C1-0611F94F4C63}" presName="thickLine" presStyleLbl="alignNode1" presStyleIdx="3" presStyleCnt="5"/>
      <dgm:spPr/>
    </dgm:pt>
    <dgm:pt modelId="{6FD56F67-596B-A749-A130-BD9B0338EB5F}" type="pres">
      <dgm:prSet presAssocID="{05D866A2-1389-4810-A5C1-0611F94F4C63}" presName="horz1" presStyleCnt="0"/>
      <dgm:spPr/>
    </dgm:pt>
    <dgm:pt modelId="{E648647A-2948-F845-A29C-ECEA7E50538B}" type="pres">
      <dgm:prSet presAssocID="{05D866A2-1389-4810-A5C1-0611F94F4C63}" presName="tx1" presStyleLbl="revTx" presStyleIdx="3" presStyleCnt="5"/>
      <dgm:spPr/>
    </dgm:pt>
    <dgm:pt modelId="{6C8B0422-C3D8-434F-8438-E55AE5DC76B9}" type="pres">
      <dgm:prSet presAssocID="{05D866A2-1389-4810-A5C1-0611F94F4C63}" presName="vert1" presStyleCnt="0"/>
      <dgm:spPr/>
    </dgm:pt>
    <dgm:pt modelId="{38E7EE23-3DBD-344C-B2A0-D9B8776B6CFF}" type="pres">
      <dgm:prSet presAssocID="{384091BE-B191-46EA-A49B-2E56126FB7C2}" presName="thickLine" presStyleLbl="alignNode1" presStyleIdx="4" presStyleCnt="5"/>
      <dgm:spPr/>
    </dgm:pt>
    <dgm:pt modelId="{317EB6C8-F255-CC44-86A3-040A77F51C5A}" type="pres">
      <dgm:prSet presAssocID="{384091BE-B191-46EA-A49B-2E56126FB7C2}" presName="horz1" presStyleCnt="0"/>
      <dgm:spPr/>
    </dgm:pt>
    <dgm:pt modelId="{4B569E68-4C36-1C41-9B71-1CDB0C68EF9A}" type="pres">
      <dgm:prSet presAssocID="{384091BE-B191-46EA-A49B-2E56126FB7C2}" presName="tx1" presStyleLbl="revTx" presStyleIdx="4" presStyleCnt="5"/>
      <dgm:spPr/>
    </dgm:pt>
    <dgm:pt modelId="{79E0C843-8968-9A4E-A5C5-785ECABC2C7C}" type="pres">
      <dgm:prSet presAssocID="{384091BE-B191-46EA-A49B-2E56126FB7C2}" presName="vert1" presStyleCnt="0"/>
      <dgm:spPr/>
    </dgm:pt>
  </dgm:ptLst>
  <dgm:cxnLst>
    <dgm:cxn modelId="{3705120F-AEE2-4AFA-ABB6-50268ECBC5D2}" srcId="{8DD8AB72-8F87-4621-BB5B-960B80E26C2F}" destId="{384091BE-B191-46EA-A49B-2E56126FB7C2}" srcOrd="4" destOrd="0" parTransId="{B56B786B-0823-4106-81A2-DB71C1435443}" sibTransId="{0C824D02-7D16-4898-AE3E-A740631534D2}"/>
    <dgm:cxn modelId="{7CEEB314-3BC4-9341-AC86-5B5F2E0C7AE9}" type="presOf" srcId="{384091BE-B191-46EA-A49B-2E56126FB7C2}" destId="{4B569E68-4C36-1C41-9B71-1CDB0C68EF9A}" srcOrd="0" destOrd="0" presId="urn:microsoft.com/office/officeart/2008/layout/LinedList"/>
    <dgm:cxn modelId="{38E6B86B-71E2-492C-956D-7555D0766C47}" srcId="{8DD8AB72-8F87-4621-BB5B-960B80E26C2F}" destId="{05D866A2-1389-4810-A5C1-0611F94F4C63}" srcOrd="3" destOrd="0" parTransId="{8FF8B806-A8B1-4008-993E-B9EA6DCFA59B}" sibTransId="{66D53FE6-1A88-42DA-94D3-C6716C8A8FD4}"/>
    <dgm:cxn modelId="{E6814F7E-28E0-9F4B-B46F-D54244E537D5}" type="presOf" srcId="{05D866A2-1389-4810-A5C1-0611F94F4C63}" destId="{E648647A-2948-F845-A29C-ECEA7E50538B}" srcOrd="0" destOrd="0" presId="urn:microsoft.com/office/officeart/2008/layout/LinedList"/>
    <dgm:cxn modelId="{C8522084-2B44-47A0-9890-BCBC136E53F6}" srcId="{8DD8AB72-8F87-4621-BB5B-960B80E26C2F}" destId="{912E43D7-6CCF-4CAA-9073-5689A2DEBCE3}" srcOrd="2" destOrd="0" parTransId="{C157A87C-DF28-45A6-A38F-0D814078AE08}" sibTransId="{1F719741-5456-4526-B9F1-68B0F5589F27}"/>
    <dgm:cxn modelId="{D8465486-9D01-BC45-A25B-A31C9A68B339}" type="presOf" srcId="{912E43D7-6CCF-4CAA-9073-5689A2DEBCE3}" destId="{135EA675-656B-D342-A004-797248D973FE}" srcOrd="0" destOrd="0" presId="urn:microsoft.com/office/officeart/2008/layout/LinedList"/>
    <dgm:cxn modelId="{0D201398-8CA7-47D8-9FCA-057CB3F43316}" srcId="{8DD8AB72-8F87-4621-BB5B-960B80E26C2F}" destId="{81D68AEF-3728-4D53-ADD8-9FD51110ED8A}" srcOrd="0" destOrd="0" parTransId="{B8F3BDD2-AEA9-465A-AE27-7671F515158E}" sibTransId="{56D624D4-6606-4502-85A7-EED253831CD1}"/>
    <dgm:cxn modelId="{03E3A79F-90EC-C34A-80DA-09696809D4E7}" type="presOf" srcId="{D688840D-6CC2-48DD-9DD5-B23F248F4E72}" destId="{526D9BE2-85C5-C842-8C3B-3262927EA2B1}" srcOrd="0" destOrd="0" presId="urn:microsoft.com/office/officeart/2008/layout/LinedList"/>
    <dgm:cxn modelId="{3C40B1E2-C616-5443-8699-169556B03187}" type="presOf" srcId="{81D68AEF-3728-4D53-ADD8-9FD51110ED8A}" destId="{927A7F8C-ECCC-6641-BA06-1FA5180166D7}" srcOrd="0" destOrd="0" presId="urn:microsoft.com/office/officeart/2008/layout/LinedList"/>
    <dgm:cxn modelId="{94B66AE3-C784-4F63-8021-77D1F4106DBA}" srcId="{8DD8AB72-8F87-4621-BB5B-960B80E26C2F}" destId="{D688840D-6CC2-48DD-9DD5-B23F248F4E72}" srcOrd="1" destOrd="0" parTransId="{990FCBA8-9AC1-4E4F-B995-4A122E850107}" sibTransId="{CF9E856C-80C1-418E-96B2-8014D05C1379}"/>
    <dgm:cxn modelId="{ED67FAE4-8785-C945-A5FE-F908F68118B6}" type="presOf" srcId="{8DD8AB72-8F87-4621-BB5B-960B80E26C2F}" destId="{8B670327-CD43-D64C-BDD5-2DB1EDD36618}" srcOrd="0" destOrd="0" presId="urn:microsoft.com/office/officeart/2008/layout/LinedList"/>
    <dgm:cxn modelId="{94B73304-282D-8A4F-A76D-16CFD152C988}" type="presParOf" srcId="{8B670327-CD43-D64C-BDD5-2DB1EDD36618}" destId="{8160B5E1-3153-E54A-A158-B08453F7600F}" srcOrd="0" destOrd="0" presId="urn:microsoft.com/office/officeart/2008/layout/LinedList"/>
    <dgm:cxn modelId="{BBC7E17C-5CDA-604B-B4BA-9DA4410148FB}" type="presParOf" srcId="{8B670327-CD43-D64C-BDD5-2DB1EDD36618}" destId="{F8A872B0-66AD-FB43-B4DF-8C59AAB14B7B}" srcOrd="1" destOrd="0" presId="urn:microsoft.com/office/officeart/2008/layout/LinedList"/>
    <dgm:cxn modelId="{20BA6210-77B6-8244-BF98-1770F6BB0297}" type="presParOf" srcId="{F8A872B0-66AD-FB43-B4DF-8C59AAB14B7B}" destId="{927A7F8C-ECCC-6641-BA06-1FA5180166D7}" srcOrd="0" destOrd="0" presId="urn:microsoft.com/office/officeart/2008/layout/LinedList"/>
    <dgm:cxn modelId="{52DCA5D3-0EE4-FB42-8F95-A68D2D32F9DA}" type="presParOf" srcId="{F8A872B0-66AD-FB43-B4DF-8C59AAB14B7B}" destId="{4AF3820A-FFD8-3442-A7A2-F2D73E5B1692}" srcOrd="1" destOrd="0" presId="urn:microsoft.com/office/officeart/2008/layout/LinedList"/>
    <dgm:cxn modelId="{EDC69A42-3E9A-934F-A88A-47888C887AD7}" type="presParOf" srcId="{8B670327-CD43-D64C-BDD5-2DB1EDD36618}" destId="{121587B5-CC14-4E4C-8BCD-DCE048EB8896}" srcOrd="2" destOrd="0" presId="urn:microsoft.com/office/officeart/2008/layout/LinedList"/>
    <dgm:cxn modelId="{58823E4C-5E99-5248-875F-F5A2FA371014}" type="presParOf" srcId="{8B670327-CD43-D64C-BDD5-2DB1EDD36618}" destId="{F1867F59-1153-E545-AFDD-6C417777DEA9}" srcOrd="3" destOrd="0" presId="urn:microsoft.com/office/officeart/2008/layout/LinedList"/>
    <dgm:cxn modelId="{32F57737-53D7-434C-90CA-B69C771F3BC6}" type="presParOf" srcId="{F1867F59-1153-E545-AFDD-6C417777DEA9}" destId="{526D9BE2-85C5-C842-8C3B-3262927EA2B1}" srcOrd="0" destOrd="0" presId="urn:microsoft.com/office/officeart/2008/layout/LinedList"/>
    <dgm:cxn modelId="{AF06EC9D-4E22-0F42-B8C6-034E46B9D1BA}" type="presParOf" srcId="{F1867F59-1153-E545-AFDD-6C417777DEA9}" destId="{F7A12710-593B-9D40-AE2D-D71203A5C74D}" srcOrd="1" destOrd="0" presId="urn:microsoft.com/office/officeart/2008/layout/LinedList"/>
    <dgm:cxn modelId="{E1F34A85-D802-BB45-BC1F-F4492AC7ABFD}" type="presParOf" srcId="{8B670327-CD43-D64C-BDD5-2DB1EDD36618}" destId="{40912305-D731-3E45-8C4B-15E76B7B561F}" srcOrd="4" destOrd="0" presId="urn:microsoft.com/office/officeart/2008/layout/LinedList"/>
    <dgm:cxn modelId="{BB234EC0-71BF-1043-8516-C1CE54DE34B2}" type="presParOf" srcId="{8B670327-CD43-D64C-BDD5-2DB1EDD36618}" destId="{2021D86D-E939-C340-AA76-145974C259CA}" srcOrd="5" destOrd="0" presId="urn:microsoft.com/office/officeart/2008/layout/LinedList"/>
    <dgm:cxn modelId="{A14AF57E-FB34-3D42-B817-6F9D01912456}" type="presParOf" srcId="{2021D86D-E939-C340-AA76-145974C259CA}" destId="{135EA675-656B-D342-A004-797248D973FE}" srcOrd="0" destOrd="0" presId="urn:microsoft.com/office/officeart/2008/layout/LinedList"/>
    <dgm:cxn modelId="{DBB35644-CC8A-7648-A2A6-049DAD67A615}" type="presParOf" srcId="{2021D86D-E939-C340-AA76-145974C259CA}" destId="{37956ABB-78CA-124F-A444-9D8054F99A31}" srcOrd="1" destOrd="0" presId="urn:microsoft.com/office/officeart/2008/layout/LinedList"/>
    <dgm:cxn modelId="{675FA059-7F1E-2B40-BD3C-769867D046BD}" type="presParOf" srcId="{8B670327-CD43-D64C-BDD5-2DB1EDD36618}" destId="{7087D030-6EB9-B14A-90E9-45D5E7A65B40}" srcOrd="6" destOrd="0" presId="urn:microsoft.com/office/officeart/2008/layout/LinedList"/>
    <dgm:cxn modelId="{7B090366-121C-8947-B480-C06B307B13DF}" type="presParOf" srcId="{8B670327-CD43-D64C-BDD5-2DB1EDD36618}" destId="{6FD56F67-596B-A749-A130-BD9B0338EB5F}" srcOrd="7" destOrd="0" presId="urn:microsoft.com/office/officeart/2008/layout/LinedList"/>
    <dgm:cxn modelId="{CEC36DE2-C446-094A-B5D8-93EE91C51C2A}" type="presParOf" srcId="{6FD56F67-596B-A749-A130-BD9B0338EB5F}" destId="{E648647A-2948-F845-A29C-ECEA7E50538B}" srcOrd="0" destOrd="0" presId="urn:microsoft.com/office/officeart/2008/layout/LinedList"/>
    <dgm:cxn modelId="{58B6FAF8-0C5A-B347-BAFF-64455845B87D}" type="presParOf" srcId="{6FD56F67-596B-A749-A130-BD9B0338EB5F}" destId="{6C8B0422-C3D8-434F-8438-E55AE5DC76B9}" srcOrd="1" destOrd="0" presId="urn:microsoft.com/office/officeart/2008/layout/LinedList"/>
    <dgm:cxn modelId="{0C399F96-4D76-F34A-B2FF-DA3C0C431FA8}" type="presParOf" srcId="{8B670327-CD43-D64C-BDD5-2DB1EDD36618}" destId="{38E7EE23-3DBD-344C-B2A0-D9B8776B6CFF}" srcOrd="8" destOrd="0" presId="urn:microsoft.com/office/officeart/2008/layout/LinedList"/>
    <dgm:cxn modelId="{9447B5B5-F46F-4147-B2BF-51C843042088}" type="presParOf" srcId="{8B670327-CD43-D64C-BDD5-2DB1EDD36618}" destId="{317EB6C8-F255-CC44-86A3-040A77F51C5A}" srcOrd="9" destOrd="0" presId="urn:microsoft.com/office/officeart/2008/layout/LinedList"/>
    <dgm:cxn modelId="{FD4965D6-DF4C-424A-9EF2-4E16C593E31E}" type="presParOf" srcId="{317EB6C8-F255-CC44-86A3-040A77F51C5A}" destId="{4B569E68-4C36-1C41-9B71-1CDB0C68EF9A}" srcOrd="0" destOrd="0" presId="urn:microsoft.com/office/officeart/2008/layout/LinedList"/>
    <dgm:cxn modelId="{13A0E0A4-77BD-2746-8C7A-AEF9392175E2}" type="presParOf" srcId="{317EB6C8-F255-CC44-86A3-040A77F51C5A}" destId="{79E0C843-8968-9A4E-A5C5-785ECABC2C7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0B5E1-3153-E54A-A158-B08453F7600F}">
      <dsp:nvSpPr>
        <dsp:cNvPr id="0" name=""/>
        <dsp:cNvSpPr/>
      </dsp:nvSpPr>
      <dsp:spPr>
        <a:xfrm>
          <a:off x="0" y="531"/>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A7F8C-ECCC-6641-BA06-1FA5180166D7}">
      <dsp:nvSpPr>
        <dsp:cNvPr id="0" name=""/>
        <dsp:cNvSpPr/>
      </dsp:nvSpPr>
      <dsp:spPr>
        <a:xfrm>
          <a:off x="0" y="53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I	Institutional</a:t>
          </a:r>
        </a:p>
      </dsp:txBody>
      <dsp:txXfrm>
        <a:off x="0" y="531"/>
        <a:ext cx="5181600" cy="870055"/>
      </dsp:txXfrm>
    </dsp:sp>
    <dsp:sp modelId="{121587B5-CC14-4E4C-8BCD-DCE048EB8896}">
      <dsp:nvSpPr>
        <dsp:cNvPr id="0" name=""/>
        <dsp:cNvSpPr/>
      </dsp:nvSpPr>
      <dsp:spPr>
        <a:xfrm>
          <a:off x="0" y="870586"/>
          <a:ext cx="5181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6D9BE2-85C5-C842-8C3B-3262927EA2B1}">
      <dsp:nvSpPr>
        <dsp:cNvPr id="0" name=""/>
        <dsp:cNvSpPr/>
      </dsp:nvSpPr>
      <dsp:spPr>
        <a:xfrm>
          <a:off x="0" y="87058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A	Animal</a:t>
          </a:r>
        </a:p>
      </dsp:txBody>
      <dsp:txXfrm>
        <a:off x="0" y="870586"/>
        <a:ext cx="5181600" cy="870055"/>
      </dsp:txXfrm>
    </dsp:sp>
    <dsp:sp modelId="{40912305-D731-3E45-8C4B-15E76B7B561F}">
      <dsp:nvSpPr>
        <dsp:cNvPr id="0" name=""/>
        <dsp:cNvSpPr/>
      </dsp:nvSpPr>
      <dsp:spPr>
        <a:xfrm>
          <a:off x="0" y="1740641"/>
          <a:ext cx="5181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5EA675-656B-D342-A004-797248D973FE}">
      <dsp:nvSpPr>
        <dsp:cNvPr id="0" name=""/>
        <dsp:cNvSpPr/>
      </dsp:nvSpPr>
      <dsp:spPr>
        <a:xfrm>
          <a:off x="0" y="174064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C	Care</a:t>
          </a:r>
        </a:p>
      </dsp:txBody>
      <dsp:txXfrm>
        <a:off x="0" y="1740641"/>
        <a:ext cx="5181600" cy="870055"/>
      </dsp:txXfrm>
    </dsp:sp>
    <dsp:sp modelId="{7087D030-6EB9-B14A-90E9-45D5E7A65B40}">
      <dsp:nvSpPr>
        <dsp:cNvPr id="0" name=""/>
        <dsp:cNvSpPr/>
      </dsp:nvSpPr>
      <dsp:spPr>
        <a:xfrm>
          <a:off x="0" y="2610696"/>
          <a:ext cx="5181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48647A-2948-F845-A29C-ECEA7E50538B}">
      <dsp:nvSpPr>
        <dsp:cNvPr id="0" name=""/>
        <dsp:cNvSpPr/>
      </dsp:nvSpPr>
      <dsp:spPr>
        <a:xfrm>
          <a:off x="0" y="261069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U	Use</a:t>
          </a:r>
        </a:p>
      </dsp:txBody>
      <dsp:txXfrm>
        <a:off x="0" y="2610696"/>
        <a:ext cx="5181600" cy="870055"/>
      </dsp:txXfrm>
    </dsp:sp>
    <dsp:sp modelId="{38E7EE23-3DBD-344C-B2A0-D9B8776B6CFF}">
      <dsp:nvSpPr>
        <dsp:cNvPr id="0" name=""/>
        <dsp:cNvSpPr/>
      </dsp:nvSpPr>
      <dsp:spPr>
        <a:xfrm>
          <a:off x="0" y="3480751"/>
          <a:ext cx="5181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69E68-4C36-1C41-9B71-1CDB0C68EF9A}">
      <dsp:nvSpPr>
        <dsp:cNvPr id="0" name=""/>
        <dsp:cNvSpPr/>
      </dsp:nvSpPr>
      <dsp:spPr>
        <a:xfrm>
          <a:off x="0" y="348075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C	Committee	</a:t>
          </a:r>
        </a:p>
      </dsp:txBody>
      <dsp:txXfrm>
        <a:off x="0" y="3480751"/>
        <a:ext cx="51816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2C54B-DB12-C448-80CB-7F6AF904632C}" type="datetimeFigureOut">
              <a:rPr lang="en-US" smtClean="0"/>
              <a:t>4/1/22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DF824-644C-5041-BC46-5709DB4D68D5}" type="slidenum">
              <a:rPr lang="en-US" smtClean="0"/>
              <a:t>‹#›</a:t>
            </a:fld>
            <a:endParaRPr lang="en-US"/>
          </a:p>
        </p:txBody>
      </p:sp>
    </p:spTree>
    <p:extLst>
      <p:ext uri="{BB962C8B-B14F-4D97-AF65-F5344CB8AC3E}">
        <p14:creationId xmlns:p14="http://schemas.microsoft.com/office/powerpoint/2010/main" val="136945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DF824-644C-5041-BC46-5709DB4D68D5}" type="slidenum">
              <a:rPr lang="en-US" smtClean="0"/>
              <a:t>1</a:t>
            </a:fld>
            <a:endParaRPr lang="en-US"/>
          </a:p>
        </p:txBody>
      </p:sp>
    </p:spTree>
    <p:extLst>
      <p:ext uri="{BB962C8B-B14F-4D97-AF65-F5344CB8AC3E}">
        <p14:creationId xmlns:p14="http://schemas.microsoft.com/office/powerpoint/2010/main" val="404767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DF824-644C-5041-BC46-5709DB4D68D5}" type="slidenum">
              <a:rPr lang="en-US" smtClean="0"/>
              <a:t>3</a:t>
            </a:fld>
            <a:endParaRPr lang="en-US"/>
          </a:p>
        </p:txBody>
      </p:sp>
    </p:spTree>
    <p:extLst>
      <p:ext uri="{BB962C8B-B14F-4D97-AF65-F5344CB8AC3E}">
        <p14:creationId xmlns:p14="http://schemas.microsoft.com/office/powerpoint/2010/main" val="394219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DF824-644C-5041-BC46-5709DB4D68D5}" type="slidenum">
              <a:rPr lang="en-US" smtClean="0"/>
              <a:t>4</a:t>
            </a:fld>
            <a:endParaRPr lang="en-US"/>
          </a:p>
        </p:txBody>
      </p:sp>
    </p:spTree>
    <p:extLst>
      <p:ext uri="{BB962C8B-B14F-4D97-AF65-F5344CB8AC3E}">
        <p14:creationId xmlns:p14="http://schemas.microsoft.com/office/powerpoint/2010/main" val="41834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DF824-644C-5041-BC46-5709DB4D68D5}" type="slidenum">
              <a:rPr lang="en-US" smtClean="0"/>
              <a:t>5</a:t>
            </a:fld>
            <a:endParaRPr lang="en-US"/>
          </a:p>
        </p:txBody>
      </p:sp>
    </p:spTree>
    <p:extLst>
      <p:ext uri="{BB962C8B-B14F-4D97-AF65-F5344CB8AC3E}">
        <p14:creationId xmlns:p14="http://schemas.microsoft.com/office/powerpoint/2010/main" val="1377593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DF824-644C-5041-BC46-5709DB4D68D5}" type="slidenum">
              <a:rPr lang="en-US" smtClean="0"/>
              <a:t>6</a:t>
            </a:fld>
            <a:endParaRPr lang="en-US"/>
          </a:p>
        </p:txBody>
      </p:sp>
    </p:spTree>
    <p:extLst>
      <p:ext uri="{BB962C8B-B14F-4D97-AF65-F5344CB8AC3E}">
        <p14:creationId xmlns:p14="http://schemas.microsoft.com/office/powerpoint/2010/main" val="256061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DF824-644C-5041-BC46-5709DB4D68D5}" type="slidenum">
              <a:rPr lang="en-US" smtClean="0"/>
              <a:t>15</a:t>
            </a:fld>
            <a:endParaRPr lang="en-US"/>
          </a:p>
        </p:txBody>
      </p:sp>
    </p:spTree>
    <p:extLst>
      <p:ext uri="{BB962C8B-B14F-4D97-AF65-F5344CB8AC3E}">
        <p14:creationId xmlns:p14="http://schemas.microsoft.com/office/powerpoint/2010/main" val="1674322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DF824-644C-5041-BC46-5709DB4D68D5}" type="slidenum">
              <a:rPr lang="en-US" smtClean="0"/>
              <a:t>16</a:t>
            </a:fld>
            <a:endParaRPr lang="en-US"/>
          </a:p>
        </p:txBody>
      </p:sp>
    </p:spTree>
    <p:extLst>
      <p:ext uri="{BB962C8B-B14F-4D97-AF65-F5344CB8AC3E}">
        <p14:creationId xmlns:p14="http://schemas.microsoft.com/office/powerpoint/2010/main" val="218956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DF824-644C-5041-BC46-5709DB4D68D5}" type="slidenum">
              <a:rPr lang="en-US" smtClean="0"/>
              <a:t>20</a:t>
            </a:fld>
            <a:endParaRPr lang="en-US"/>
          </a:p>
        </p:txBody>
      </p:sp>
    </p:spTree>
    <p:extLst>
      <p:ext uri="{BB962C8B-B14F-4D97-AF65-F5344CB8AC3E}">
        <p14:creationId xmlns:p14="http://schemas.microsoft.com/office/powerpoint/2010/main" val="350833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B11B-9B80-174F-8F4E-C0A512ED04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605B38-C450-BC4F-B2AA-A9AB48A51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DB76C9-D4CF-AA41-8239-42824C461FBC}"/>
              </a:ext>
            </a:extLst>
          </p:cNvPr>
          <p:cNvSpPr>
            <a:spLocks noGrp="1"/>
          </p:cNvSpPr>
          <p:nvPr>
            <p:ph type="dt" sz="half" idx="10"/>
          </p:nvPr>
        </p:nvSpPr>
        <p:spPr/>
        <p:txBody>
          <a:bodyPr/>
          <a:lstStyle/>
          <a:p>
            <a:fld id="{7BC164EA-24AB-8249-96D3-579C8F44AD0E}" type="datetimeFigureOut">
              <a:rPr lang="en-US" smtClean="0"/>
              <a:t>4/1/22</a:t>
            </a:fld>
            <a:endParaRPr lang="en-US"/>
          </a:p>
        </p:txBody>
      </p:sp>
      <p:sp>
        <p:nvSpPr>
          <p:cNvPr id="5" name="Footer Placeholder 4">
            <a:extLst>
              <a:ext uri="{FF2B5EF4-FFF2-40B4-BE49-F238E27FC236}">
                <a16:creationId xmlns:a16="http://schemas.microsoft.com/office/drawing/2014/main" id="{5993C439-C89C-FB4C-96D2-F1052D40D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D12AA-6CBB-6C47-9F71-458AA81F301D}"/>
              </a:ext>
            </a:extLst>
          </p:cNvPr>
          <p:cNvSpPr>
            <a:spLocks noGrp="1"/>
          </p:cNvSpPr>
          <p:nvPr>
            <p:ph type="sldNum" sz="quarter" idx="12"/>
          </p:nvPr>
        </p:nvSpPr>
        <p:spPr/>
        <p:txBody>
          <a:bodyPr/>
          <a:lstStyle/>
          <a:p>
            <a:fld id="{B1670D9A-BC48-4140-B296-F57F972E5830}" type="slidenum">
              <a:rPr lang="en-US" smtClean="0"/>
              <a:t>‹#›</a:t>
            </a:fld>
            <a:endParaRPr lang="en-US"/>
          </a:p>
        </p:txBody>
      </p:sp>
    </p:spTree>
    <p:extLst>
      <p:ext uri="{BB962C8B-B14F-4D97-AF65-F5344CB8AC3E}">
        <p14:creationId xmlns:p14="http://schemas.microsoft.com/office/powerpoint/2010/main" val="1552865642"/>
      </p:ext>
    </p:extLst>
  </p:cSld>
  <p:clrMapOvr>
    <a:masterClrMapping/>
  </p:clrMapOvr>
  <mc:AlternateContent xmlns:mc="http://schemas.openxmlformats.org/markup-compatibility/2006" xmlns:p14="http://schemas.microsoft.com/office/powerpoint/2010/main">
    <mc:Choice Requires="p14">
      <p:transition p14:dur="250" advClick="0" advTm="15424"/>
    </mc:Choice>
    <mc:Fallback xmlns="">
      <p:transition advClick="0" advTm="15424"/>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C71E-A8F6-6A48-8209-B806C2230B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1469B6-F6FC-244B-B6E1-0D7CD013CA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1AACB-009A-B347-84E6-C3659DD9FEE0}"/>
              </a:ext>
            </a:extLst>
          </p:cNvPr>
          <p:cNvSpPr>
            <a:spLocks noGrp="1"/>
          </p:cNvSpPr>
          <p:nvPr>
            <p:ph type="dt" sz="half" idx="10"/>
          </p:nvPr>
        </p:nvSpPr>
        <p:spPr/>
        <p:txBody>
          <a:bodyPr/>
          <a:lstStyle/>
          <a:p>
            <a:fld id="{7BC164EA-24AB-8249-96D3-579C8F44AD0E}" type="datetimeFigureOut">
              <a:rPr lang="en-US" smtClean="0"/>
              <a:t>4/1/22</a:t>
            </a:fld>
            <a:endParaRPr lang="en-US"/>
          </a:p>
        </p:txBody>
      </p:sp>
      <p:sp>
        <p:nvSpPr>
          <p:cNvPr id="5" name="Footer Placeholder 4">
            <a:extLst>
              <a:ext uri="{FF2B5EF4-FFF2-40B4-BE49-F238E27FC236}">
                <a16:creationId xmlns:a16="http://schemas.microsoft.com/office/drawing/2014/main" id="{76439749-6962-E240-A8D3-460FCE86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C541D-4A67-6740-AEA3-2EAD4B43AE44}"/>
              </a:ext>
            </a:extLst>
          </p:cNvPr>
          <p:cNvSpPr>
            <a:spLocks noGrp="1"/>
          </p:cNvSpPr>
          <p:nvPr>
            <p:ph type="sldNum" sz="quarter" idx="12"/>
          </p:nvPr>
        </p:nvSpPr>
        <p:spPr/>
        <p:txBody>
          <a:bodyPr/>
          <a:lstStyle/>
          <a:p>
            <a:fld id="{B1670D9A-BC48-4140-B296-F57F972E5830}" type="slidenum">
              <a:rPr lang="en-US" smtClean="0"/>
              <a:t>‹#›</a:t>
            </a:fld>
            <a:endParaRPr lang="en-US"/>
          </a:p>
        </p:txBody>
      </p:sp>
    </p:spTree>
    <p:extLst>
      <p:ext uri="{BB962C8B-B14F-4D97-AF65-F5344CB8AC3E}">
        <p14:creationId xmlns:p14="http://schemas.microsoft.com/office/powerpoint/2010/main" val="3664701397"/>
      </p:ext>
    </p:extLst>
  </p:cSld>
  <p:clrMapOvr>
    <a:masterClrMapping/>
  </p:clrMapOvr>
  <mc:AlternateContent xmlns:mc="http://schemas.openxmlformats.org/markup-compatibility/2006" xmlns:p14="http://schemas.microsoft.com/office/powerpoint/2010/main">
    <mc:Choice Requires="p14">
      <p:transition p14:dur="250" advClick="0" advTm="15424"/>
    </mc:Choice>
    <mc:Fallback xmlns="">
      <p:transition advClick="0" advTm="15424"/>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E78B6C-3246-794F-81CC-8BA9A27001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CB3E9A-D709-1041-9DEE-6B5B009532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E0C29-BF8F-2A42-820F-433B2051780B}"/>
              </a:ext>
            </a:extLst>
          </p:cNvPr>
          <p:cNvSpPr>
            <a:spLocks noGrp="1"/>
          </p:cNvSpPr>
          <p:nvPr>
            <p:ph type="dt" sz="half" idx="10"/>
          </p:nvPr>
        </p:nvSpPr>
        <p:spPr/>
        <p:txBody>
          <a:bodyPr/>
          <a:lstStyle/>
          <a:p>
            <a:fld id="{7BC164EA-24AB-8249-96D3-579C8F44AD0E}" type="datetimeFigureOut">
              <a:rPr lang="en-US" smtClean="0"/>
              <a:t>4/1/22</a:t>
            </a:fld>
            <a:endParaRPr lang="en-US"/>
          </a:p>
        </p:txBody>
      </p:sp>
      <p:sp>
        <p:nvSpPr>
          <p:cNvPr id="5" name="Footer Placeholder 4">
            <a:extLst>
              <a:ext uri="{FF2B5EF4-FFF2-40B4-BE49-F238E27FC236}">
                <a16:creationId xmlns:a16="http://schemas.microsoft.com/office/drawing/2014/main" id="{6DCC3C60-895B-D248-92D0-626180B12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55F91-BA3A-5646-A3BF-3AE6BD833713}"/>
              </a:ext>
            </a:extLst>
          </p:cNvPr>
          <p:cNvSpPr>
            <a:spLocks noGrp="1"/>
          </p:cNvSpPr>
          <p:nvPr>
            <p:ph type="sldNum" sz="quarter" idx="12"/>
          </p:nvPr>
        </p:nvSpPr>
        <p:spPr/>
        <p:txBody>
          <a:bodyPr/>
          <a:lstStyle/>
          <a:p>
            <a:fld id="{B1670D9A-BC48-4140-B296-F57F972E5830}" type="slidenum">
              <a:rPr lang="en-US" smtClean="0"/>
              <a:t>‹#›</a:t>
            </a:fld>
            <a:endParaRPr lang="en-US"/>
          </a:p>
        </p:txBody>
      </p:sp>
    </p:spTree>
    <p:extLst>
      <p:ext uri="{BB962C8B-B14F-4D97-AF65-F5344CB8AC3E}">
        <p14:creationId xmlns:p14="http://schemas.microsoft.com/office/powerpoint/2010/main" val="2644810661"/>
      </p:ext>
    </p:extLst>
  </p:cSld>
  <p:clrMapOvr>
    <a:masterClrMapping/>
  </p:clrMapOvr>
  <mc:AlternateContent xmlns:mc="http://schemas.openxmlformats.org/markup-compatibility/2006" xmlns:p14="http://schemas.microsoft.com/office/powerpoint/2010/main">
    <mc:Choice Requires="p14">
      <p:transition p14:dur="250" advClick="0" advTm="15424"/>
    </mc:Choice>
    <mc:Fallback xmlns="">
      <p:transition advClick="0" advTm="15424"/>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6CA2-D03E-F14E-9B77-C46DB9EBCA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29D41A-7430-3F43-B2B8-F1037AA2F9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0C018-BCA7-3C46-8BE3-14F17B3D978C}"/>
              </a:ext>
            </a:extLst>
          </p:cNvPr>
          <p:cNvSpPr>
            <a:spLocks noGrp="1"/>
          </p:cNvSpPr>
          <p:nvPr>
            <p:ph type="dt" sz="half" idx="10"/>
          </p:nvPr>
        </p:nvSpPr>
        <p:spPr/>
        <p:txBody>
          <a:bodyPr/>
          <a:lstStyle/>
          <a:p>
            <a:fld id="{7BC164EA-24AB-8249-96D3-579C8F44AD0E}" type="datetimeFigureOut">
              <a:rPr lang="en-US" smtClean="0"/>
              <a:t>4/1/22</a:t>
            </a:fld>
            <a:endParaRPr lang="en-US"/>
          </a:p>
        </p:txBody>
      </p:sp>
      <p:sp>
        <p:nvSpPr>
          <p:cNvPr id="5" name="Footer Placeholder 4">
            <a:extLst>
              <a:ext uri="{FF2B5EF4-FFF2-40B4-BE49-F238E27FC236}">
                <a16:creationId xmlns:a16="http://schemas.microsoft.com/office/drawing/2014/main" id="{DA1E4F02-99AB-2645-99A4-60D3940F0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F1C77-6FC2-FE4C-8BF4-2F978407D841}"/>
              </a:ext>
            </a:extLst>
          </p:cNvPr>
          <p:cNvSpPr>
            <a:spLocks noGrp="1"/>
          </p:cNvSpPr>
          <p:nvPr>
            <p:ph type="sldNum" sz="quarter" idx="12"/>
          </p:nvPr>
        </p:nvSpPr>
        <p:spPr/>
        <p:txBody>
          <a:bodyPr/>
          <a:lstStyle/>
          <a:p>
            <a:fld id="{B1670D9A-BC48-4140-B296-F57F972E5830}" type="slidenum">
              <a:rPr lang="en-US" smtClean="0"/>
              <a:t>‹#›</a:t>
            </a:fld>
            <a:endParaRPr lang="en-US"/>
          </a:p>
        </p:txBody>
      </p:sp>
    </p:spTree>
    <p:extLst>
      <p:ext uri="{BB962C8B-B14F-4D97-AF65-F5344CB8AC3E}">
        <p14:creationId xmlns:p14="http://schemas.microsoft.com/office/powerpoint/2010/main" val="1008905090"/>
      </p:ext>
    </p:extLst>
  </p:cSld>
  <p:clrMapOvr>
    <a:masterClrMapping/>
  </p:clrMapOvr>
  <mc:AlternateContent xmlns:mc="http://schemas.openxmlformats.org/markup-compatibility/2006" xmlns:p14="http://schemas.microsoft.com/office/powerpoint/2010/main">
    <mc:Choice Requires="p14">
      <p:transition p14:dur="250" advClick="0" advTm="15424"/>
    </mc:Choice>
    <mc:Fallback xmlns="">
      <p:transition advClick="0" advTm="15424"/>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6B3A-6F56-2E4B-88C9-B2B513BC53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2860EA-2C32-854E-BA83-830590BFBE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852420-536D-F342-AF5A-6240DE98F497}"/>
              </a:ext>
            </a:extLst>
          </p:cNvPr>
          <p:cNvSpPr>
            <a:spLocks noGrp="1"/>
          </p:cNvSpPr>
          <p:nvPr>
            <p:ph type="dt" sz="half" idx="10"/>
          </p:nvPr>
        </p:nvSpPr>
        <p:spPr/>
        <p:txBody>
          <a:bodyPr/>
          <a:lstStyle/>
          <a:p>
            <a:fld id="{7BC164EA-24AB-8249-96D3-579C8F44AD0E}" type="datetimeFigureOut">
              <a:rPr lang="en-US" smtClean="0"/>
              <a:t>4/1/22</a:t>
            </a:fld>
            <a:endParaRPr lang="en-US"/>
          </a:p>
        </p:txBody>
      </p:sp>
      <p:sp>
        <p:nvSpPr>
          <p:cNvPr id="5" name="Footer Placeholder 4">
            <a:extLst>
              <a:ext uri="{FF2B5EF4-FFF2-40B4-BE49-F238E27FC236}">
                <a16:creationId xmlns:a16="http://schemas.microsoft.com/office/drawing/2014/main" id="{64B846C0-F7E4-F949-974A-4141816BF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0A715-CDBA-EA42-8DCA-11E2E5EC78F9}"/>
              </a:ext>
            </a:extLst>
          </p:cNvPr>
          <p:cNvSpPr>
            <a:spLocks noGrp="1"/>
          </p:cNvSpPr>
          <p:nvPr>
            <p:ph type="sldNum" sz="quarter" idx="12"/>
          </p:nvPr>
        </p:nvSpPr>
        <p:spPr/>
        <p:txBody>
          <a:bodyPr/>
          <a:lstStyle/>
          <a:p>
            <a:fld id="{B1670D9A-BC48-4140-B296-F57F972E5830}" type="slidenum">
              <a:rPr lang="en-US" smtClean="0"/>
              <a:t>‹#›</a:t>
            </a:fld>
            <a:endParaRPr lang="en-US"/>
          </a:p>
        </p:txBody>
      </p:sp>
    </p:spTree>
    <p:extLst>
      <p:ext uri="{BB962C8B-B14F-4D97-AF65-F5344CB8AC3E}">
        <p14:creationId xmlns:p14="http://schemas.microsoft.com/office/powerpoint/2010/main" val="3912272558"/>
      </p:ext>
    </p:extLst>
  </p:cSld>
  <p:clrMapOvr>
    <a:masterClrMapping/>
  </p:clrMapOvr>
  <mc:AlternateContent xmlns:mc="http://schemas.openxmlformats.org/markup-compatibility/2006" xmlns:p14="http://schemas.microsoft.com/office/powerpoint/2010/main">
    <mc:Choice Requires="p14">
      <p:transition p14:dur="250" advClick="0" advTm="15424"/>
    </mc:Choice>
    <mc:Fallback xmlns="">
      <p:transition advClick="0" advTm="15424"/>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A5DE-1F15-5542-8A4C-37A7BC353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18BC0D-BCE0-F948-B9AF-A6D2E8FC1E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1F64C9-61DC-A243-9B49-5FA1777946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9E200B-AE6A-054A-8297-83F2EE14C6A7}"/>
              </a:ext>
            </a:extLst>
          </p:cNvPr>
          <p:cNvSpPr>
            <a:spLocks noGrp="1"/>
          </p:cNvSpPr>
          <p:nvPr>
            <p:ph type="dt" sz="half" idx="10"/>
          </p:nvPr>
        </p:nvSpPr>
        <p:spPr/>
        <p:txBody>
          <a:bodyPr/>
          <a:lstStyle/>
          <a:p>
            <a:fld id="{7BC164EA-24AB-8249-96D3-579C8F44AD0E}" type="datetimeFigureOut">
              <a:rPr lang="en-US" smtClean="0"/>
              <a:t>4/1/22</a:t>
            </a:fld>
            <a:endParaRPr lang="en-US"/>
          </a:p>
        </p:txBody>
      </p:sp>
      <p:sp>
        <p:nvSpPr>
          <p:cNvPr id="6" name="Footer Placeholder 5">
            <a:extLst>
              <a:ext uri="{FF2B5EF4-FFF2-40B4-BE49-F238E27FC236}">
                <a16:creationId xmlns:a16="http://schemas.microsoft.com/office/drawing/2014/main" id="{34178E8B-7A41-2346-BEFD-BBCFE9B72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34D28-76FA-3042-9721-6AF73DC9284F}"/>
              </a:ext>
            </a:extLst>
          </p:cNvPr>
          <p:cNvSpPr>
            <a:spLocks noGrp="1"/>
          </p:cNvSpPr>
          <p:nvPr>
            <p:ph type="sldNum" sz="quarter" idx="12"/>
          </p:nvPr>
        </p:nvSpPr>
        <p:spPr/>
        <p:txBody>
          <a:bodyPr/>
          <a:lstStyle/>
          <a:p>
            <a:fld id="{B1670D9A-BC48-4140-B296-F57F972E5830}" type="slidenum">
              <a:rPr lang="en-US" smtClean="0"/>
              <a:t>‹#›</a:t>
            </a:fld>
            <a:endParaRPr lang="en-US"/>
          </a:p>
        </p:txBody>
      </p:sp>
    </p:spTree>
    <p:extLst>
      <p:ext uri="{BB962C8B-B14F-4D97-AF65-F5344CB8AC3E}">
        <p14:creationId xmlns:p14="http://schemas.microsoft.com/office/powerpoint/2010/main" val="450761379"/>
      </p:ext>
    </p:extLst>
  </p:cSld>
  <p:clrMapOvr>
    <a:masterClrMapping/>
  </p:clrMapOvr>
  <mc:AlternateContent xmlns:mc="http://schemas.openxmlformats.org/markup-compatibility/2006" xmlns:p14="http://schemas.microsoft.com/office/powerpoint/2010/main">
    <mc:Choice Requires="p14">
      <p:transition p14:dur="250" advClick="0" advTm="15424"/>
    </mc:Choice>
    <mc:Fallback xmlns="">
      <p:transition advClick="0" advTm="15424"/>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74B7-A92E-E84D-A1C4-D3D339D474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A3EBA2-F8D2-D84C-8770-83AB1BCF9C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94E9AA-5113-3747-9D81-6B832A7395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436399-445D-0D4F-A0DB-C13F37D7D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D08EB7-D266-8544-A4A7-C9B9FAC838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5E426C-65B1-2240-9409-E1F9F2119F60}"/>
              </a:ext>
            </a:extLst>
          </p:cNvPr>
          <p:cNvSpPr>
            <a:spLocks noGrp="1"/>
          </p:cNvSpPr>
          <p:nvPr>
            <p:ph type="dt" sz="half" idx="10"/>
          </p:nvPr>
        </p:nvSpPr>
        <p:spPr/>
        <p:txBody>
          <a:bodyPr/>
          <a:lstStyle/>
          <a:p>
            <a:fld id="{7BC164EA-24AB-8249-96D3-579C8F44AD0E}" type="datetimeFigureOut">
              <a:rPr lang="en-US" smtClean="0"/>
              <a:t>4/1/22</a:t>
            </a:fld>
            <a:endParaRPr lang="en-US"/>
          </a:p>
        </p:txBody>
      </p:sp>
      <p:sp>
        <p:nvSpPr>
          <p:cNvPr id="8" name="Footer Placeholder 7">
            <a:extLst>
              <a:ext uri="{FF2B5EF4-FFF2-40B4-BE49-F238E27FC236}">
                <a16:creationId xmlns:a16="http://schemas.microsoft.com/office/drawing/2014/main" id="{6B827CE8-E1B2-A046-B3A0-9A9300D33E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32939C-7776-A249-8D70-903F14312398}"/>
              </a:ext>
            </a:extLst>
          </p:cNvPr>
          <p:cNvSpPr>
            <a:spLocks noGrp="1"/>
          </p:cNvSpPr>
          <p:nvPr>
            <p:ph type="sldNum" sz="quarter" idx="12"/>
          </p:nvPr>
        </p:nvSpPr>
        <p:spPr/>
        <p:txBody>
          <a:bodyPr/>
          <a:lstStyle/>
          <a:p>
            <a:fld id="{B1670D9A-BC48-4140-B296-F57F972E5830}" type="slidenum">
              <a:rPr lang="en-US" smtClean="0"/>
              <a:t>‹#›</a:t>
            </a:fld>
            <a:endParaRPr lang="en-US"/>
          </a:p>
        </p:txBody>
      </p:sp>
    </p:spTree>
    <p:extLst>
      <p:ext uri="{BB962C8B-B14F-4D97-AF65-F5344CB8AC3E}">
        <p14:creationId xmlns:p14="http://schemas.microsoft.com/office/powerpoint/2010/main" val="3814564335"/>
      </p:ext>
    </p:extLst>
  </p:cSld>
  <p:clrMapOvr>
    <a:masterClrMapping/>
  </p:clrMapOvr>
  <mc:AlternateContent xmlns:mc="http://schemas.openxmlformats.org/markup-compatibility/2006" xmlns:p14="http://schemas.microsoft.com/office/powerpoint/2010/main">
    <mc:Choice Requires="p14">
      <p:transition p14:dur="250" advClick="0" advTm="15424"/>
    </mc:Choice>
    <mc:Fallback xmlns="">
      <p:transition advClick="0" advTm="15424"/>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0691-436B-414F-AA20-C597626C4B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079A17-977F-5A44-B781-4E0564B0C6CD}"/>
              </a:ext>
            </a:extLst>
          </p:cNvPr>
          <p:cNvSpPr>
            <a:spLocks noGrp="1"/>
          </p:cNvSpPr>
          <p:nvPr>
            <p:ph type="dt" sz="half" idx="10"/>
          </p:nvPr>
        </p:nvSpPr>
        <p:spPr/>
        <p:txBody>
          <a:bodyPr/>
          <a:lstStyle/>
          <a:p>
            <a:fld id="{7BC164EA-24AB-8249-96D3-579C8F44AD0E}" type="datetimeFigureOut">
              <a:rPr lang="en-US" smtClean="0"/>
              <a:t>4/1/22</a:t>
            </a:fld>
            <a:endParaRPr lang="en-US"/>
          </a:p>
        </p:txBody>
      </p:sp>
      <p:sp>
        <p:nvSpPr>
          <p:cNvPr id="4" name="Footer Placeholder 3">
            <a:extLst>
              <a:ext uri="{FF2B5EF4-FFF2-40B4-BE49-F238E27FC236}">
                <a16:creationId xmlns:a16="http://schemas.microsoft.com/office/drawing/2014/main" id="{AE87B12C-7279-8E4F-A6B3-A1BA4C3781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A8C69F-3E43-5D45-AC62-3A6D86FC419E}"/>
              </a:ext>
            </a:extLst>
          </p:cNvPr>
          <p:cNvSpPr>
            <a:spLocks noGrp="1"/>
          </p:cNvSpPr>
          <p:nvPr>
            <p:ph type="sldNum" sz="quarter" idx="12"/>
          </p:nvPr>
        </p:nvSpPr>
        <p:spPr/>
        <p:txBody>
          <a:bodyPr/>
          <a:lstStyle/>
          <a:p>
            <a:fld id="{B1670D9A-BC48-4140-B296-F57F972E5830}" type="slidenum">
              <a:rPr lang="en-US" smtClean="0"/>
              <a:t>‹#›</a:t>
            </a:fld>
            <a:endParaRPr lang="en-US"/>
          </a:p>
        </p:txBody>
      </p:sp>
    </p:spTree>
    <p:extLst>
      <p:ext uri="{BB962C8B-B14F-4D97-AF65-F5344CB8AC3E}">
        <p14:creationId xmlns:p14="http://schemas.microsoft.com/office/powerpoint/2010/main" val="4028992568"/>
      </p:ext>
    </p:extLst>
  </p:cSld>
  <p:clrMapOvr>
    <a:masterClrMapping/>
  </p:clrMapOvr>
  <mc:AlternateContent xmlns:mc="http://schemas.openxmlformats.org/markup-compatibility/2006" xmlns:p14="http://schemas.microsoft.com/office/powerpoint/2010/main">
    <mc:Choice Requires="p14">
      <p:transition p14:dur="250" advClick="0" advTm="15424"/>
    </mc:Choice>
    <mc:Fallback xmlns="">
      <p:transition advClick="0" advTm="15424"/>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515BF-5C3E-A848-BDFD-89578DB1EBF9}"/>
              </a:ext>
            </a:extLst>
          </p:cNvPr>
          <p:cNvSpPr>
            <a:spLocks noGrp="1"/>
          </p:cNvSpPr>
          <p:nvPr>
            <p:ph type="dt" sz="half" idx="10"/>
          </p:nvPr>
        </p:nvSpPr>
        <p:spPr/>
        <p:txBody>
          <a:bodyPr/>
          <a:lstStyle/>
          <a:p>
            <a:fld id="{7BC164EA-24AB-8249-96D3-579C8F44AD0E}" type="datetimeFigureOut">
              <a:rPr lang="en-US" smtClean="0"/>
              <a:t>4/1/22</a:t>
            </a:fld>
            <a:endParaRPr lang="en-US"/>
          </a:p>
        </p:txBody>
      </p:sp>
      <p:sp>
        <p:nvSpPr>
          <p:cNvPr id="3" name="Footer Placeholder 2">
            <a:extLst>
              <a:ext uri="{FF2B5EF4-FFF2-40B4-BE49-F238E27FC236}">
                <a16:creationId xmlns:a16="http://schemas.microsoft.com/office/drawing/2014/main" id="{86EA4719-0D73-DA48-B3C4-03CE3B2B4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AF230B-DDC6-2643-8870-8E5071074C3B}"/>
              </a:ext>
            </a:extLst>
          </p:cNvPr>
          <p:cNvSpPr>
            <a:spLocks noGrp="1"/>
          </p:cNvSpPr>
          <p:nvPr>
            <p:ph type="sldNum" sz="quarter" idx="12"/>
          </p:nvPr>
        </p:nvSpPr>
        <p:spPr/>
        <p:txBody>
          <a:bodyPr/>
          <a:lstStyle/>
          <a:p>
            <a:fld id="{B1670D9A-BC48-4140-B296-F57F972E5830}" type="slidenum">
              <a:rPr lang="en-US" smtClean="0"/>
              <a:t>‹#›</a:t>
            </a:fld>
            <a:endParaRPr lang="en-US"/>
          </a:p>
        </p:txBody>
      </p:sp>
    </p:spTree>
    <p:extLst>
      <p:ext uri="{BB962C8B-B14F-4D97-AF65-F5344CB8AC3E}">
        <p14:creationId xmlns:p14="http://schemas.microsoft.com/office/powerpoint/2010/main" val="1598562947"/>
      </p:ext>
    </p:extLst>
  </p:cSld>
  <p:clrMapOvr>
    <a:masterClrMapping/>
  </p:clrMapOvr>
  <mc:AlternateContent xmlns:mc="http://schemas.openxmlformats.org/markup-compatibility/2006" xmlns:p14="http://schemas.microsoft.com/office/powerpoint/2010/main">
    <mc:Choice Requires="p14">
      <p:transition p14:dur="250" advClick="0" advTm="15424"/>
    </mc:Choice>
    <mc:Fallback xmlns="">
      <p:transition advClick="0" advTm="15424"/>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A31F-4380-0D45-A6C9-18B8B40A7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9C3C62-3DDD-5E4A-8450-B7658C7658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32FB9F-25AF-8F4E-88F2-2D024D156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468F83-631C-9C48-A6D3-8783829EB5ED}"/>
              </a:ext>
            </a:extLst>
          </p:cNvPr>
          <p:cNvSpPr>
            <a:spLocks noGrp="1"/>
          </p:cNvSpPr>
          <p:nvPr>
            <p:ph type="dt" sz="half" idx="10"/>
          </p:nvPr>
        </p:nvSpPr>
        <p:spPr/>
        <p:txBody>
          <a:bodyPr/>
          <a:lstStyle/>
          <a:p>
            <a:fld id="{7BC164EA-24AB-8249-96D3-579C8F44AD0E}" type="datetimeFigureOut">
              <a:rPr lang="en-US" smtClean="0"/>
              <a:t>4/1/22</a:t>
            </a:fld>
            <a:endParaRPr lang="en-US"/>
          </a:p>
        </p:txBody>
      </p:sp>
      <p:sp>
        <p:nvSpPr>
          <p:cNvPr id="6" name="Footer Placeholder 5">
            <a:extLst>
              <a:ext uri="{FF2B5EF4-FFF2-40B4-BE49-F238E27FC236}">
                <a16:creationId xmlns:a16="http://schemas.microsoft.com/office/drawing/2014/main" id="{BBDAA5C9-D4A6-C449-8AE0-5C7CF7EF0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4F963-D0F6-FD41-B379-546C35CF94A7}"/>
              </a:ext>
            </a:extLst>
          </p:cNvPr>
          <p:cNvSpPr>
            <a:spLocks noGrp="1"/>
          </p:cNvSpPr>
          <p:nvPr>
            <p:ph type="sldNum" sz="quarter" idx="12"/>
          </p:nvPr>
        </p:nvSpPr>
        <p:spPr/>
        <p:txBody>
          <a:bodyPr/>
          <a:lstStyle/>
          <a:p>
            <a:fld id="{B1670D9A-BC48-4140-B296-F57F972E5830}" type="slidenum">
              <a:rPr lang="en-US" smtClean="0"/>
              <a:t>‹#›</a:t>
            </a:fld>
            <a:endParaRPr lang="en-US"/>
          </a:p>
        </p:txBody>
      </p:sp>
    </p:spTree>
    <p:extLst>
      <p:ext uri="{BB962C8B-B14F-4D97-AF65-F5344CB8AC3E}">
        <p14:creationId xmlns:p14="http://schemas.microsoft.com/office/powerpoint/2010/main" val="3401447051"/>
      </p:ext>
    </p:extLst>
  </p:cSld>
  <p:clrMapOvr>
    <a:masterClrMapping/>
  </p:clrMapOvr>
  <mc:AlternateContent xmlns:mc="http://schemas.openxmlformats.org/markup-compatibility/2006" xmlns:p14="http://schemas.microsoft.com/office/powerpoint/2010/main">
    <mc:Choice Requires="p14">
      <p:transition p14:dur="250" advClick="0" advTm="15424"/>
    </mc:Choice>
    <mc:Fallback xmlns="">
      <p:transition advClick="0" advTm="15424"/>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8504-44FB-9245-9187-93988DE2F3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CE2E04-016D-C444-AD86-E523248D7F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4146C7-FAD7-AE4A-ACFA-103A104F1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A7495-7E72-6140-9599-AB6CC6566505}"/>
              </a:ext>
            </a:extLst>
          </p:cNvPr>
          <p:cNvSpPr>
            <a:spLocks noGrp="1"/>
          </p:cNvSpPr>
          <p:nvPr>
            <p:ph type="dt" sz="half" idx="10"/>
          </p:nvPr>
        </p:nvSpPr>
        <p:spPr/>
        <p:txBody>
          <a:bodyPr/>
          <a:lstStyle/>
          <a:p>
            <a:fld id="{7BC164EA-24AB-8249-96D3-579C8F44AD0E}" type="datetimeFigureOut">
              <a:rPr lang="en-US" smtClean="0"/>
              <a:t>4/1/22</a:t>
            </a:fld>
            <a:endParaRPr lang="en-US"/>
          </a:p>
        </p:txBody>
      </p:sp>
      <p:sp>
        <p:nvSpPr>
          <p:cNvPr id="6" name="Footer Placeholder 5">
            <a:extLst>
              <a:ext uri="{FF2B5EF4-FFF2-40B4-BE49-F238E27FC236}">
                <a16:creationId xmlns:a16="http://schemas.microsoft.com/office/drawing/2014/main" id="{A5AF2532-689C-424C-94B4-8138563C0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0D2BD-3D8E-3C46-9981-E958B08F72A8}"/>
              </a:ext>
            </a:extLst>
          </p:cNvPr>
          <p:cNvSpPr>
            <a:spLocks noGrp="1"/>
          </p:cNvSpPr>
          <p:nvPr>
            <p:ph type="sldNum" sz="quarter" idx="12"/>
          </p:nvPr>
        </p:nvSpPr>
        <p:spPr/>
        <p:txBody>
          <a:bodyPr/>
          <a:lstStyle/>
          <a:p>
            <a:fld id="{B1670D9A-BC48-4140-B296-F57F972E5830}" type="slidenum">
              <a:rPr lang="en-US" smtClean="0"/>
              <a:t>‹#›</a:t>
            </a:fld>
            <a:endParaRPr lang="en-US"/>
          </a:p>
        </p:txBody>
      </p:sp>
    </p:spTree>
    <p:extLst>
      <p:ext uri="{BB962C8B-B14F-4D97-AF65-F5344CB8AC3E}">
        <p14:creationId xmlns:p14="http://schemas.microsoft.com/office/powerpoint/2010/main" val="3063046334"/>
      </p:ext>
    </p:extLst>
  </p:cSld>
  <p:clrMapOvr>
    <a:masterClrMapping/>
  </p:clrMapOvr>
  <mc:AlternateContent xmlns:mc="http://schemas.openxmlformats.org/markup-compatibility/2006" xmlns:p14="http://schemas.microsoft.com/office/powerpoint/2010/main">
    <mc:Choice Requires="p14">
      <p:transition p14:dur="250" advClick="0" advTm="15424"/>
    </mc:Choice>
    <mc:Fallback xmlns="">
      <p:transition advClick="0" advTm="15424"/>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87D36-1DF9-4349-8321-F45C73BA1D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4EB9EC-D0C8-6746-96FF-9C3E4F493F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18006-18EA-A343-86E9-1B173ED32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164EA-24AB-8249-96D3-579C8F44AD0E}" type="datetimeFigureOut">
              <a:rPr lang="en-US" smtClean="0"/>
              <a:t>4/1/22</a:t>
            </a:fld>
            <a:endParaRPr lang="en-US"/>
          </a:p>
        </p:txBody>
      </p:sp>
      <p:sp>
        <p:nvSpPr>
          <p:cNvPr id="5" name="Footer Placeholder 4">
            <a:extLst>
              <a:ext uri="{FF2B5EF4-FFF2-40B4-BE49-F238E27FC236}">
                <a16:creationId xmlns:a16="http://schemas.microsoft.com/office/drawing/2014/main" id="{F478A3D6-D64F-D04F-879B-8A0012831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4893D4-1E7C-8046-80AA-BDE7F81455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70D9A-BC48-4140-B296-F57F972E5830}" type="slidenum">
              <a:rPr lang="en-US" smtClean="0"/>
              <a:t>‹#›</a:t>
            </a:fld>
            <a:endParaRPr lang="en-US"/>
          </a:p>
        </p:txBody>
      </p:sp>
    </p:spTree>
    <p:extLst>
      <p:ext uri="{BB962C8B-B14F-4D97-AF65-F5344CB8AC3E}">
        <p14:creationId xmlns:p14="http://schemas.microsoft.com/office/powerpoint/2010/main" val="328075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Click="0" advTm="15424"/>
    </mc:Choice>
    <mc:Fallback xmlns="">
      <p:transition advClick="0" advTm="15424"/>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hyperlink" Target="https://www.usca.edu/academic-affairs/faculty-resources/iacuc/forms"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png"/><Relationship Id="rId5" Type="http://schemas.openxmlformats.org/officeDocument/2006/relationships/hyperlink" Target="https://olaw.nih.gov/home.htm" TargetMode="External"/><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hyperlink" Target="https://www.youtube.com/watch?v=yUoFq0Xlpvg" TargetMode="External"/><Relationship Id="rId5" Type="http://schemas.openxmlformats.org/officeDocument/2006/relationships/hyperlink" Target="https://www.youtube.com/watch?v=SGy1QHPyvtM" TargetMode="External"/><Relationship Id="rId4" Type="http://schemas.openxmlformats.org/officeDocument/2006/relationships/hyperlink" Target="https://www.youtube.com/watch?v=2hxUMpYFo_Y"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4.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hyperlink" Target="http://grants.nih.gov/grants/olaw/references/phspol.htm#USGovPrinciples" TargetMode="External"/><Relationship Id="rId3" Type="http://schemas.microsoft.com/office/2007/relationships/media" Target="../media/media8.m4a"/><Relationship Id="rId7" Type="http://schemas.openxmlformats.org/officeDocument/2006/relationships/hyperlink" Target="http://www.nal.usda.gov/awic/legislat/awa.htm"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grants.nih.gov/grants/olaw/Guide-for-the-Care-and-Use-of-Laboratory-Animals.pdf" TargetMode="External"/><Relationship Id="rId5" Type="http://schemas.openxmlformats.org/officeDocument/2006/relationships/slideLayout" Target="../slideLayouts/slideLayout2.xml"/><Relationship Id="rId10" Type="http://schemas.openxmlformats.org/officeDocument/2006/relationships/image" Target="../media/image2.png"/><Relationship Id="rId4" Type="http://schemas.openxmlformats.org/officeDocument/2006/relationships/audio" Target="../media/media8.m4a"/><Relationship Id="rId9" Type="http://schemas.openxmlformats.org/officeDocument/2006/relationships/hyperlink" Target="mailto:https://olaw.nih.gov/policies-laws/phs-policy.htm"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tatue of a horse&#10;&#10;Description automatically generated with low confidence">
            <a:extLst>
              <a:ext uri="{FF2B5EF4-FFF2-40B4-BE49-F238E27FC236}">
                <a16:creationId xmlns:a16="http://schemas.microsoft.com/office/drawing/2014/main" id="{E96D784E-1D0F-8A4E-AF04-373954D55E1B}"/>
              </a:ext>
            </a:extLst>
          </p:cNvPr>
          <p:cNvPicPr>
            <a:picLocks noChangeAspect="1"/>
          </p:cNvPicPr>
          <p:nvPr/>
        </p:nvPicPr>
        <p:blipFill rotWithShape="1">
          <a:blip r:embed="rId5"/>
          <a:srcRect/>
          <a:stretch/>
        </p:blipFill>
        <p:spPr>
          <a:xfrm>
            <a:off x="0" y="0"/>
            <a:ext cx="12192000" cy="6858000"/>
          </a:xfrm>
          <a:prstGeom prst="rect">
            <a:avLst/>
          </a:prstGeom>
        </p:spPr>
      </p:pic>
      <p:sp>
        <p:nvSpPr>
          <p:cNvPr id="1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A52A008-BB9E-7D4A-8F6B-FAF84B09C7C4}"/>
              </a:ext>
            </a:extLst>
          </p:cNvPr>
          <p:cNvSpPr>
            <a:spLocks noGrp="1"/>
          </p:cNvSpPr>
          <p:nvPr>
            <p:ph type="ctrTitle"/>
          </p:nvPr>
        </p:nvSpPr>
        <p:spPr>
          <a:xfrm>
            <a:off x="8022020" y="3067959"/>
            <a:ext cx="3852041" cy="1834056"/>
          </a:xfrm>
        </p:spPr>
        <p:txBody>
          <a:bodyPr>
            <a:normAutofit/>
          </a:bodyPr>
          <a:lstStyle/>
          <a:p>
            <a:r>
              <a:rPr lang="en-US" sz="5400" dirty="0"/>
              <a:t>USC Aiken</a:t>
            </a:r>
          </a:p>
        </p:txBody>
      </p:sp>
      <p:sp>
        <p:nvSpPr>
          <p:cNvPr id="3" name="Subtitle 2">
            <a:extLst>
              <a:ext uri="{FF2B5EF4-FFF2-40B4-BE49-F238E27FC236}">
                <a16:creationId xmlns:a16="http://schemas.microsoft.com/office/drawing/2014/main" id="{ACEF97C7-588B-1D49-93A7-9D2EFCDD41AF}"/>
              </a:ext>
            </a:extLst>
          </p:cNvPr>
          <p:cNvSpPr>
            <a:spLocks noGrp="1"/>
          </p:cNvSpPr>
          <p:nvPr>
            <p:ph type="subTitle" idx="1"/>
          </p:nvPr>
        </p:nvSpPr>
        <p:spPr>
          <a:xfrm>
            <a:off x="7782910" y="5242675"/>
            <a:ext cx="4330262" cy="683284"/>
          </a:xfrm>
        </p:spPr>
        <p:txBody>
          <a:bodyPr>
            <a:noAutofit/>
          </a:bodyPr>
          <a:lstStyle/>
          <a:p>
            <a:r>
              <a:rPr lang="en-US" sz="5400" dirty="0"/>
              <a:t>IACUC</a:t>
            </a:r>
          </a:p>
        </p:txBody>
      </p:sp>
      <p:cxnSp>
        <p:nvCxnSpPr>
          <p:cNvPr id="17"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a:extLst>
              <a:ext uri="{FF2B5EF4-FFF2-40B4-BE49-F238E27FC236}">
                <a16:creationId xmlns:a16="http://schemas.microsoft.com/office/drawing/2014/main" id="{8F6CA619-2B5C-104D-87DA-6F368AAB65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47272775"/>
      </p:ext>
    </p:extLst>
  </p:cSld>
  <p:clrMapOvr>
    <a:masterClrMapping/>
  </p:clrMapOvr>
  <mc:AlternateContent xmlns:mc="http://schemas.openxmlformats.org/markup-compatibility/2006">
    <mc:Choice xmlns:p14="http://schemas.microsoft.com/office/powerpoint/2010/main" Requires="p14">
      <p:transition p14:dur="250" advTm="15504"/>
    </mc:Choice>
    <mc:Fallback>
      <p:transition advTm="15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72757-A2B9-CD48-800D-1749B95CFACB}"/>
              </a:ext>
            </a:extLst>
          </p:cNvPr>
          <p:cNvSpPr>
            <a:spLocks noGrp="1"/>
          </p:cNvSpPr>
          <p:nvPr>
            <p:ph type="title"/>
          </p:nvPr>
        </p:nvSpPr>
        <p:spPr>
          <a:xfrm>
            <a:off x="838200" y="624568"/>
            <a:ext cx="3766457" cy="5412920"/>
          </a:xfrm>
        </p:spPr>
        <p:txBody>
          <a:bodyPr>
            <a:normAutofit/>
          </a:bodyPr>
          <a:lstStyle/>
          <a:p>
            <a:r>
              <a:rPr lang="en-US" sz="5400" dirty="0">
                <a:solidFill>
                  <a:srgbClr val="FFFFFF"/>
                </a:solidFill>
              </a:rPr>
              <a:t>Training, continued</a:t>
            </a:r>
          </a:p>
        </p:txBody>
      </p:sp>
      <p:sp>
        <p:nvSpPr>
          <p:cNvPr id="3" name="Content Placeholder 2">
            <a:extLst>
              <a:ext uri="{FF2B5EF4-FFF2-40B4-BE49-F238E27FC236}">
                <a16:creationId xmlns:a16="http://schemas.microsoft.com/office/drawing/2014/main" id="{904E1ECA-5843-2040-8D86-BCDDE47F0BC4}"/>
              </a:ext>
            </a:extLst>
          </p:cNvPr>
          <p:cNvSpPr>
            <a:spLocks noGrp="1"/>
          </p:cNvSpPr>
          <p:nvPr>
            <p:ph idx="1"/>
          </p:nvPr>
        </p:nvSpPr>
        <p:spPr>
          <a:xfrm>
            <a:off x="5600700" y="624568"/>
            <a:ext cx="5753098" cy="5412920"/>
          </a:xfrm>
        </p:spPr>
        <p:txBody>
          <a:bodyPr anchor="ctr">
            <a:normAutofit/>
          </a:bodyPr>
          <a:lstStyle/>
          <a:p>
            <a:r>
              <a:rPr lang="en-US" sz="2400" dirty="0"/>
              <a:t>Protocol-specific training modules and/or species-specific training modules can be assigned.</a:t>
            </a:r>
          </a:p>
          <a:p>
            <a:r>
              <a:rPr lang="en-US" sz="2400" dirty="0"/>
              <a:t>Additional training will be required if a protocol involves procedures such as survival surgery, monitoring post-surgery pain, animal restraint, collecting blood, or other special considerations. </a:t>
            </a:r>
          </a:p>
          <a:p>
            <a:r>
              <a:rPr lang="en-US" sz="2400" dirty="0"/>
              <a:t>Principal Investigators, Co-Investigators, and key research personnel must complete a continuing education requirement</a:t>
            </a:r>
            <a:r>
              <a:rPr lang="en-US" sz="2400" dirty="0">
                <a:effectLst/>
              </a:rPr>
              <a:t> every 3 years.</a:t>
            </a:r>
            <a:endParaRPr lang="en-US" sz="2400" dirty="0"/>
          </a:p>
        </p:txBody>
      </p:sp>
      <p:pic>
        <p:nvPicPr>
          <p:cNvPr id="4" name="Audio 3">
            <a:hlinkClick r:id="" action="ppaction://media"/>
            <a:extLst>
              <a:ext uri="{FF2B5EF4-FFF2-40B4-BE49-F238E27FC236}">
                <a16:creationId xmlns:a16="http://schemas.microsoft.com/office/drawing/2014/main" id="{F1FE0F53-838C-504B-9596-2464C881C4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81050673"/>
      </p:ext>
    </p:extLst>
  </p:cSld>
  <p:clrMapOvr>
    <a:masterClrMapping/>
  </p:clrMapOvr>
  <mc:AlternateContent xmlns:mc="http://schemas.openxmlformats.org/markup-compatibility/2006">
    <mc:Choice xmlns:p14="http://schemas.microsoft.com/office/powerpoint/2010/main" Requires="p14">
      <p:transition p14:dur="250" advTm="13409"/>
    </mc:Choice>
    <mc:Fallback>
      <p:transition advTm="134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94797-0B13-574A-80EB-8A2E825B9A6D}"/>
              </a:ext>
            </a:extLst>
          </p:cNvPr>
          <p:cNvSpPr>
            <a:spLocks noGrp="1"/>
          </p:cNvSpPr>
          <p:nvPr>
            <p:ph type="title"/>
          </p:nvPr>
        </p:nvSpPr>
        <p:spPr>
          <a:xfrm>
            <a:off x="838200" y="365125"/>
            <a:ext cx="10515600" cy="1325563"/>
          </a:xfrm>
        </p:spPr>
        <p:txBody>
          <a:bodyPr>
            <a:normAutofit/>
          </a:bodyPr>
          <a:lstStyle/>
          <a:p>
            <a:r>
              <a:rPr lang="en-US" sz="5400" dirty="0">
                <a:solidFill>
                  <a:srgbClr val="FFFFFF"/>
                </a:solidFill>
              </a:rPr>
              <a:t>Protocols</a:t>
            </a:r>
          </a:p>
        </p:txBody>
      </p:sp>
      <p:sp>
        <p:nvSpPr>
          <p:cNvPr id="3" name="Content Placeholder 2">
            <a:extLst>
              <a:ext uri="{FF2B5EF4-FFF2-40B4-BE49-F238E27FC236}">
                <a16:creationId xmlns:a16="http://schemas.microsoft.com/office/drawing/2014/main" id="{E4696B51-9DEF-DC40-AD6F-1127292076E6}"/>
              </a:ext>
            </a:extLst>
          </p:cNvPr>
          <p:cNvSpPr>
            <a:spLocks noGrp="1"/>
          </p:cNvSpPr>
          <p:nvPr>
            <p:ph idx="1"/>
          </p:nvPr>
        </p:nvSpPr>
        <p:spPr>
          <a:xfrm>
            <a:off x="838200" y="2438400"/>
            <a:ext cx="10515600" cy="3738562"/>
          </a:xfrm>
        </p:spPr>
        <p:txBody>
          <a:bodyPr>
            <a:normAutofit/>
          </a:bodyPr>
          <a:lstStyle/>
          <a:p>
            <a:pPr>
              <a:lnSpc>
                <a:spcPct val="100000"/>
              </a:lnSpc>
            </a:pPr>
            <a:r>
              <a:rPr lang="en-US" dirty="0"/>
              <a:t>All users (including pilot studies) are required to submit an Animal Use Protocol form (</a:t>
            </a:r>
            <a:r>
              <a:rPr lang="en-US" u="sng" dirty="0">
                <a:hlinkClick r:id="rId4"/>
              </a:rPr>
              <a:t>https://www.usca.edu/academic-affairs/faculty-resources/iacuc/forms</a:t>
            </a:r>
            <a:r>
              <a:rPr lang="en-US" dirty="0"/>
              <a:t> ) prior to starting experimental use of animals.</a:t>
            </a:r>
          </a:p>
          <a:p>
            <a:pPr>
              <a:lnSpc>
                <a:spcPct val="100000"/>
              </a:lnSpc>
            </a:pPr>
            <a:r>
              <a:rPr lang="en-US" dirty="0"/>
              <a:t>Animal Use Protocols (AUPs) are approved for up to a three-year period. Projects that continue past the three-year period require a new AUP. </a:t>
            </a:r>
          </a:p>
        </p:txBody>
      </p:sp>
      <p:pic>
        <p:nvPicPr>
          <p:cNvPr id="4" name="Audio 3">
            <a:hlinkClick r:id="" action="ppaction://media"/>
            <a:extLst>
              <a:ext uri="{FF2B5EF4-FFF2-40B4-BE49-F238E27FC236}">
                <a16:creationId xmlns:a16="http://schemas.microsoft.com/office/drawing/2014/main" id="{B37B297A-C310-8D49-AC2D-0E9021F82C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78234459"/>
      </p:ext>
    </p:extLst>
  </p:cSld>
  <p:clrMapOvr>
    <a:masterClrMapping/>
  </p:clrMapOvr>
  <mc:AlternateContent xmlns:mc="http://schemas.openxmlformats.org/markup-compatibility/2006">
    <mc:Choice xmlns:p14="http://schemas.microsoft.com/office/powerpoint/2010/main" Requires="p14">
      <p:transition p14:dur="250" advTm="12482"/>
    </mc:Choice>
    <mc:Fallback>
      <p:transition advTm="12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25A701-9308-C64C-A570-DFC5E8586AB3}"/>
              </a:ext>
            </a:extLst>
          </p:cNvPr>
          <p:cNvSpPr>
            <a:spLocks noGrp="1"/>
          </p:cNvSpPr>
          <p:nvPr>
            <p:ph type="title"/>
          </p:nvPr>
        </p:nvSpPr>
        <p:spPr>
          <a:xfrm>
            <a:off x="838200" y="365125"/>
            <a:ext cx="10515600" cy="1325563"/>
          </a:xfrm>
        </p:spPr>
        <p:txBody>
          <a:bodyPr>
            <a:normAutofit/>
          </a:bodyPr>
          <a:lstStyle/>
          <a:p>
            <a:r>
              <a:rPr lang="en-US" sz="5400" dirty="0">
                <a:solidFill>
                  <a:srgbClr val="FFFFFF"/>
                </a:solidFill>
              </a:rPr>
              <a:t>Protocols, continued</a:t>
            </a:r>
          </a:p>
        </p:txBody>
      </p:sp>
      <p:sp>
        <p:nvSpPr>
          <p:cNvPr id="3" name="Content Placeholder 2">
            <a:extLst>
              <a:ext uri="{FF2B5EF4-FFF2-40B4-BE49-F238E27FC236}">
                <a16:creationId xmlns:a16="http://schemas.microsoft.com/office/drawing/2014/main" id="{63E07587-99DC-C54C-87A3-55FB37067767}"/>
              </a:ext>
            </a:extLst>
          </p:cNvPr>
          <p:cNvSpPr>
            <a:spLocks noGrp="1"/>
          </p:cNvSpPr>
          <p:nvPr>
            <p:ph idx="1"/>
          </p:nvPr>
        </p:nvSpPr>
        <p:spPr>
          <a:xfrm>
            <a:off x="838200" y="2438400"/>
            <a:ext cx="10515600" cy="3738562"/>
          </a:xfrm>
        </p:spPr>
        <p:txBody>
          <a:bodyPr>
            <a:normAutofit/>
          </a:bodyPr>
          <a:lstStyle/>
          <a:p>
            <a:pPr>
              <a:lnSpc>
                <a:spcPct val="100000"/>
              </a:lnSpc>
            </a:pPr>
            <a:r>
              <a:rPr lang="en-US" dirty="0"/>
              <a:t>Changes to approved protocols are accomplished through the submission of an amendment.</a:t>
            </a:r>
          </a:p>
          <a:p>
            <a:pPr>
              <a:lnSpc>
                <a:spcPct val="100000"/>
              </a:lnSpc>
            </a:pPr>
            <a:r>
              <a:rPr lang="en-US" dirty="0"/>
              <a:t>The PI can add or remove researchers working on a protocol by submitting an updated personnel sheet to the IACUC chair.  Any new personnel must be properly trained and fulfilled the Occupational Health and Safety requirements before starting on a project.</a:t>
            </a:r>
          </a:p>
          <a:p>
            <a:pPr marL="0" indent="0">
              <a:buNone/>
            </a:pPr>
            <a:endParaRPr lang="en-US" sz="2600" dirty="0"/>
          </a:p>
          <a:p>
            <a:endParaRPr lang="en-US" sz="2600" dirty="0"/>
          </a:p>
        </p:txBody>
      </p:sp>
      <p:pic>
        <p:nvPicPr>
          <p:cNvPr id="4" name="Audio 3">
            <a:hlinkClick r:id="" action="ppaction://media"/>
            <a:extLst>
              <a:ext uri="{FF2B5EF4-FFF2-40B4-BE49-F238E27FC236}">
                <a16:creationId xmlns:a16="http://schemas.microsoft.com/office/drawing/2014/main" id="{82D4EFCC-D7E1-9D4E-8F10-2D2D133A95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72477626"/>
      </p:ext>
    </p:extLst>
  </p:cSld>
  <p:clrMapOvr>
    <a:masterClrMapping/>
  </p:clrMapOvr>
  <mc:AlternateContent xmlns:mc="http://schemas.openxmlformats.org/markup-compatibility/2006">
    <mc:Choice xmlns:p14="http://schemas.microsoft.com/office/powerpoint/2010/main" Requires="p14">
      <p:transition p14:dur="250" advTm="10903"/>
    </mc:Choice>
    <mc:Fallback>
      <p:transition advTm="10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2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2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0332E4-F5B5-714E-9140-187F13967566}"/>
              </a:ext>
            </a:extLst>
          </p:cNvPr>
          <p:cNvSpPr>
            <a:spLocks noGrp="1"/>
          </p:cNvSpPr>
          <p:nvPr>
            <p:ph type="title"/>
          </p:nvPr>
        </p:nvSpPr>
        <p:spPr>
          <a:xfrm>
            <a:off x="1115568" y="548640"/>
            <a:ext cx="10168128" cy="1179576"/>
          </a:xfrm>
        </p:spPr>
        <p:txBody>
          <a:bodyPr>
            <a:normAutofit/>
          </a:bodyPr>
          <a:lstStyle/>
          <a:p>
            <a:r>
              <a:rPr lang="en-US" sz="5400" dirty="0"/>
              <a:t>Types of Reviews</a:t>
            </a:r>
          </a:p>
        </p:txBody>
      </p:sp>
      <p:sp>
        <p:nvSpPr>
          <p:cNvPr id="36" name="Rectangle 3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343149F-88DB-E74A-995A-E0E86D52ACB5}"/>
              </a:ext>
            </a:extLst>
          </p:cNvPr>
          <p:cNvSpPr>
            <a:spLocks noGrp="1"/>
          </p:cNvSpPr>
          <p:nvPr>
            <p:ph idx="1"/>
          </p:nvPr>
        </p:nvSpPr>
        <p:spPr>
          <a:xfrm>
            <a:off x="1115568" y="2481943"/>
            <a:ext cx="10168128" cy="3695020"/>
          </a:xfrm>
        </p:spPr>
        <p:txBody>
          <a:bodyPr>
            <a:noAutofit/>
          </a:bodyPr>
          <a:lstStyle/>
          <a:p>
            <a:pPr marL="0" lvl="0" indent="0">
              <a:buNone/>
            </a:pPr>
            <a:r>
              <a:rPr lang="en-US" b="1" dirty="0"/>
              <a:t>Full Committee Review (FCR)</a:t>
            </a:r>
          </a:p>
          <a:p>
            <a:r>
              <a:rPr lang="en-US" dirty="0"/>
              <a:t>All new proposals require a FCR.</a:t>
            </a:r>
          </a:p>
          <a:p>
            <a:pPr marL="0" lvl="0" indent="0">
              <a:buNone/>
            </a:pPr>
            <a:endParaRPr lang="en-US" dirty="0"/>
          </a:p>
          <a:p>
            <a:pPr marL="0" lvl="0" indent="0">
              <a:buNone/>
            </a:pPr>
            <a:r>
              <a:rPr lang="en-US" b="1" dirty="0"/>
              <a:t>Designated Member Review (DMR)</a:t>
            </a:r>
            <a:endParaRPr lang="en-US" dirty="0"/>
          </a:p>
          <a:p>
            <a:r>
              <a:rPr lang="en-US" dirty="0"/>
              <a:t>Submissions that do not require a Full Committee Review may be assigned to a DMR.</a:t>
            </a:r>
            <a:r>
              <a:rPr lang="en-US" dirty="0">
                <a:effectLst/>
              </a:rPr>
              <a:t> </a:t>
            </a:r>
          </a:p>
          <a:p>
            <a:r>
              <a:rPr lang="en-US" dirty="0"/>
              <a:t>The IACUC Chair will appoint two IACUC members (selected on a rotating basis) to serve on the DMR, and may include the IACUC Veterinarian when animal care concerns may be involved. </a:t>
            </a:r>
            <a:endParaRPr lang="en-US" dirty="0">
              <a:effectLst/>
            </a:endParaRPr>
          </a:p>
        </p:txBody>
      </p:sp>
      <p:pic>
        <p:nvPicPr>
          <p:cNvPr id="4" name="Audio 3">
            <a:hlinkClick r:id="" action="ppaction://media"/>
            <a:extLst>
              <a:ext uri="{FF2B5EF4-FFF2-40B4-BE49-F238E27FC236}">
                <a16:creationId xmlns:a16="http://schemas.microsoft.com/office/drawing/2014/main" id="{F409079E-C1A7-0948-8CA5-8931A42FF01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56863476"/>
      </p:ext>
    </p:extLst>
  </p:cSld>
  <p:clrMapOvr>
    <a:masterClrMapping/>
  </p:clrMapOvr>
  <mc:AlternateContent xmlns:mc="http://schemas.openxmlformats.org/markup-compatibility/2006">
    <mc:Choice xmlns:p14="http://schemas.microsoft.com/office/powerpoint/2010/main" Requires="p14">
      <p:transition p14:dur="250" advTm="23155"/>
    </mc:Choice>
    <mc:Fallback>
      <p:transition advTm="23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FC1B0B-3262-8441-AD2A-C9DEA01D83E1}"/>
              </a:ext>
            </a:extLst>
          </p:cNvPr>
          <p:cNvSpPr>
            <a:spLocks noGrp="1"/>
          </p:cNvSpPr>
          <p:nvPr>
            <p:ph type="title"/>
          </p:nvPr>
        </p:nvSpPr>
        <p:spPr>
          <a:xfrm>
            <a:off x="808638" y="386930"/>
            <a:ext cx="9236700" cy="1188950"/>
          </a:xfrm>
        </p:spPr>
        <p:txBody>
          <a:bodyPr anchor="b">
            <a:normAutofit/>
          </a:bodyPr>
          <a:lstStyle/>
          <a:p>
            <a:r>
              <a:rPr lang="en-US" sz="5400" dirty="0"/>
              <a:t>Voting</a:t>
            </a:r>
          </a:p>
        </p:txBody>
      </p:sp>
      <p:grpSp>
        <p:nvGrpSpPr>
          <p:cNvPr id="19" name="Group 1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0" name="Rectangle 1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68925E-2098-E946-8AB8-2C74F429D556}"/>
              </a:ext>
            </a:extLst>
          </p:cNvPr>
          <p:cNvSpPr>
            <a:spLocks noGrp="1"/>
          </p:cNvSpPr>
          <p:nvPr>
            <p:ph idx="1"/>
          </p:nvPr>
        </p:nvSpPr>
        <p:spPr>
          <a:xfrm>
            <a:off x="793660" y="2599509"/>
            <a:ext cx="10143668" cy="3435531"/>
          </a:xfrm>
        </p:spPr>
        <p:txBody>
          <a:bodyPr anchor="ctr">
            <a:normAutofit/>
          </a:bodyPr>
          <a:lstStyle/>
          <a:p>
            <a:r>
              <a:rPr lang="en-US" dirty="0"/>
              <a:t>With the exception of Designated Member Reviews, approval on any motions or actions of the Committee may be granted only at a convened meeting of a quorum of the IACUC and with the approval vote of a majority of the quorum present. </a:t>
            </a:r>
          </a:p>
          <a:p>
            <a:r>
              <a:rPr lang="en-US" dirty="0"/>
              <a:t>All votes will be tallied and recorded in the meeting minutes as: For, Against, or Abstaining. </a:t>
            </a:r>
          </a:p>
        </p:txBody>
      </p:sp>
      <p:pic>
        <p:nvPicPr>
          <p:cNvPr id="4" name="Audio 3">
            <a:hlinkClick r:id="" action="ppaction://media"/>
            <a:extLst>
              <a:ext uri="{FF2B5EF4-FFF2-40B4-BE49-F238E27FC236}">
                <a16:creationId xmlns:a16="http://schemas.microsoft.com/office/drawing/2014/main" id="{CD91B426-9835-5B45-9EE0-C16FFCA6B07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44538110"/>
      </p:ext>
    </p:extLst>
  </p:cSld>
  <p:clrMapOvr>
    <a:masterClrMapping/>
  </p:clrMapOvr>
  <mc:AlternateContent xmlns:mc="http://schemas.openxmlformats.org/markup-compatibility/2006">
    <mc:Choice xmlns:p14="http://schemas.microsoft.com/office/powerpoint/2010/main" Requires="p14">
      <p:transition p14:dur="250" advTm="12437"/>
    </mc:Choice>
    <mc:Fallback>
      <p:transition advTm="12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C338E-E6D3-1D44-9E50-66D5E243B480}"/>
              </a:ext>
            </a:extLst>
          </p:cNvPr>
          <p:cNvSpPr>
            <a:spLocks noGrp="1"/>
          </p:cNvSpPr>
          <p:nvPr>
            <p:ph type="title"/>
          </p:nvPr>
        </p:nvSpPr>
        <p:spPr>
          <a:xfrm>
            <a:off x="841248" y="548640"/>
            <a:ext cx="3600860" cy="5431536"/>
          </a:xfrm>
        </p:spPr>
        <p:txBody>
          <a:bodyPr>
            <a:normAutofit/>
          </a:bodyPr>
          <a:lstStyle/>
          <a:p>
            <a:r>
              <a:rPr lang="en-US" sz="5400" dirty="0"/>
              <a:t>Inspections</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8C86C4-AF69-9146-AED6-02746B79F0F3}"/>
              </a:ext>
            </a:extLst>
          </p:cNvPr>
          <p:cNvSpPr>
            <a:spLocks noGrp="1"/>
          </p:cNvSpPr>
          <p:nvPr>
            <p:ph idx="1"/>
          </p:nvPr>
        </p:nvSpPr>
        <p:spPr>
          <a:xfrm>
            <a:off x="5126418" y="552091"/>
            <a:ext cx="6224335" cy="5431536"/>
          </a:xfrm>
        </p:spPr>
        <p:txBody>
          <a:bodyPr anchor="ctr">
            <a:normAutofit/>
          </a:bodyPr>
          <a:lstStyle/>
          <a:p>
            <a:pPr>
              <a:lnSpc>
                <a:spcPct val="100000"/>
              </a:lnSpc>
            </a:pPr>
            <a:r>
              <a:rPr lang="en-US" sz="2400" dirty="0"/>
              <a:t>IACUC members will inspect animal facilities, using the Guide as a basis for evaluation, at least once every six months (+/- 30 days) during the Spring and Fall IACUC meetings using a checklist provided by the National Institutes of Health </a:t>
            </a:r>
            <a:r>
              <a:rPr lang="en-US" sz="2400" dirty="0">
                <a:hlinkClick r:id="rId5"/>
              </a:rPr>
              <a:t>Office of Laboratory Animal Welfare (OLAW). </a:t>
            </a:r>
            <a:endParaRPr lang="en-US" sz="2400" dirty="0"/>
          </a:p>
          <a:p>
            <a:pPr>
              <a:lnSpc>
                <a:spcPct val="100000"/>
              </a:lnSpc>
            </a:pPr>
            <a:r>
              <a:rPr lang="en-US" sz="2400" dirty="0"/>
              <a:t>In addition to the semi-annual scheduled inspections, the veterinarian and the IACUC can perform additional facility inspections of all rooms in which animals are housed.  </a:t>
            </a:r>
          </a:p>
        </p:txBody>
      </p:sp>
      <p:pic>
        <p:nvPicPr>
          <p:cNvPr id="4" name="Audio 3">
            <a:hlinkClick r:id="" action="ppaction://media"/>
            <a:extLst>
              <a:ext uri="{FF2B5EF4-FFF2-40B4-BE49-F238E27FC236}">
                <a16:creationId xmlns:a16="http://schemas.microsoft.com/office/drawing/2014/main" id="{BFFFFEC4-33B2-2F46-BBF6-ACBD49D9090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03580734"/>
      </p:ext>
    </p:extLst>
  </p:cSld>
  <p:clrMapOvr>
    <a:masterClrMapping/>
  </p:clrMapOvr>
  <mc:AlternateContent xmlns:mc="http://schemas.openxmlformats.org/markup-compatibility/2006">
    <mc:Choice xmlns:p14="http://schemas.microsoft.com/office/powerpoint/2010/main" Requires="p14">
      <p:transition p14:dur="250" advTm="14516"/>
    </mc:Choice>
    <mc:Fallback>
      <p:transition advTm="145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17644A-E258-794B-A23F-E1CC5BAE9FD6}"/>
              </a:ext>
            </a:extLst>
          </p:cNvPr>
          <p:cNvSpPr>
            <a:spLocks noGrp="1"/>
          </p:cNvSpPr>
          <p:nvPr>
            <p:ph idx="4294967295"/>
          </p:nvPr>
        </p:nvSpPr>
        <p:spPr>
          <a:xfrm>
            <a:off x="644577" y="494674"/>
            <a:ext cx="11167672" cy="6130977"/>
          </a:xfrm>
        </p:spPr>
        <p:txBody>
          <a:bodyPr>
            <a:normAutofit fontScale="62500" lnSpcReduction="20000"/>
          </a:bodyPr>
          <a:lstStyle/>
          <a:p>
            <a:pPr marL="0" indent="0">
              <a:lnSpc>
                <a:spcPct val="120000"/>
              </a:lnSpc>
              <a:buNone/>
            </a:pPr>
            <a:r>
              <a:rPr lang="en-US" b="1" dirty="0"/>
              <a:t>The checklist provided by the OLAW allows the inspection of: </a:t>
            </a:r>
          </a:p>
          <a:p>
            <a:pPr lvl="0">
              <a:lnSpc>
                <a:spcPct val="120000"/>
              </a:lnSpc>
            </a:pPr>
            <a:r>
              <a:rPr lang="en-US" sz="2500" dirty="0"/>
              <a:t>Location: animal areas, separation of species, separation by disease status; </a:t>
            </a:r>
          </a:p>
          <a:p>
            <a:pPr lvl="0">
              <a:lnSpc>
                <a:spcPct val="120000"/>
              </a:lnSpc>
            </a:pPr>
            <a:r>
              <a:rPr lang="en-US" sz="2500" dirty="0"/>
              <a:t>Construction: corridors, doors, windows, floors, drainage, walls, ceilings, HVAC, power, lighting, noise; </a:t>
            </a:r>
          </a:p>
          <a:p>
            <a:pPr lvl="0">
              <a:lnSpc>
                <a:spcPct val="120000"/>
              </a:lnSpc>
            </a:pPr>
            <a:r>
              <a:rPr lang="en-US" sz="2500" dirty="0"/>
              <a:t>Room/Cage: temperature, humidity, ventilation, illumination, noise control; </a:t>
            </a:r>
          </a:p>
          <a:p>
            <a:pPr lvl="0">
              <a:lnSpc>
                <a:spcPct val="120000"/>
              </a:lnSpc>
            </a:pPr>
            <a:r>
              <a:rPr lang="en-US" sz="2500" dirty="0"/>
              <a:t>Cage/Run: sanitation, cleaning tools, food/water access, security, safety, allows undisturbed observation, size, rationale for Guide/USDA exceptions, meets physiologic, behavioral, social needs; </a:t>
            </a:r>
          </a:p>
          <a:p>
            <a:pPr lvl="0">
              <a:lnSpc>
                <a:spcPct val="120000"/>
              </a:lnSpc>
            </a:pPr>
            <a:r>
              <a:rPr lang="en-US" sz="2500" dirty="0"/>
              <a:t>Behavioral Management: environmental enrichment, social grouping, animal activity; </a:t>
            </a:r>
          </a:p>
          <a:p>
            <a:pPr lvl="0">
              <a:lnSpc>
                <a:spcPct val="120000"/>
              </a:lnSpc>
            </a:pPr>
            <a:r>
              <a:rPr lang="en-US" sz="2500" dirty="0"/>
              <a:t>Food: feeding schedule and procedures, contamination, vendor quality control, storage in sealed containers, expiration date labeling, vermin control, rotation of stocks; </a:t>
            </a:r>
          </a:p>
          <a:p>
            <a:pPr lvl="0">
              <a:lnSpc>
                <a:spcPct val="120000"/>
              </a:lnSpc>
            </a:pPr>
            <a:r>
              <a:rPr lang="en-US" sz="2500" dirty="0"/>
              <a:t>Water: ad libitum unless justified; </a:t>
            </a:r>
          </a:p>
          <a:p>
            <a:pPr lvl="0">
              <a:lnSpc>
                <a:spcPct val="120000"/>
              </a:lnSpc>
            </a:pPr>
            <a:r>
              <a:rPr lang="en-US" sz="2500" dirty="0"/>
              <a:t>Sanitation: Appropriateness of bedding frequency of bedding change, cleaning, disinfection, monitoring; </a:t>
            </a:r>
          </a:p>
          <a:p>
            <a:pPr lvl="0">
              <a:lnSpc>
                <a:spcPct val="120000"/>
              </a:lnSpc>
            </a:pPr>
            <a:r>
              <a:rPr lang="en-US" sz="2500" dirty="0"/>
              <a:t>Waste Disposal: procedures for collection, storage and disposal; hazardous waste; animal carcasses; </a:t>
            </a:r>
          </a:p>
          <a:p>
            <a:pPr lvl="0">
              <a:lnSpc>
                <a:spcPct val="120000"/>
              </a:lnSpc>
            </a:pPr>
            <a:r>
              <a:rPr lang="en-US" sz="2500" dirty="0"/>
              <a:t>Pest Control: regularly scheduled, documented program including control of rodent pests and insecticide use; </a:t>
            </a:r>
          </a:p>
          <a:p>
            <a:pPr lvl="0">
              <a:lnSpc>
                <a:spcPct val="120000"/>
              </a:lnSpc>
            </a:pPr>
            <a:r>
              <a:rPr lang="en-US" sz="2500" dirty="0"/>
              <a:t>Emergency, Weekend and Holiday Animal Care: provision for accessible contact information, monitoring of backup systems, veterinary care, a disaster plan that takes into account both personnel and animals; </a:t>
            </a:r>
          </a:p>
          <a:p>
            <a:pPr lvl="0">
              <a:lnSpc>
                <a:spcPct val="120000"/>
              </a:lnSpc>
            </a:pPr>
            <a:r>
              <a:rPr lang="en-US" sz="2500" dirty="0"/>
              <a:t>Animal Identification and Records: cage/rack cards contain required information, clinical records accessible and appropriate; </a:t>
            </a:r>
          </a:p>
          <a:p>
            <a:pPr lvl="0">
              <a:lnSpc>
                <a:spcPct val="120000"/>
              </a:lnSpc>
            </a:pPr>
            <a:r>
              <a:rPr lang="en-US" sz="2500" dirty="0"/>
              <a:t>Storage: food and bedding, supplies, drugs and biologics, waste material, hazardous material, carcasses.</a:t>
            </a:r>
          </a:p>
        </p:txBody>
      </p:sp>
      <p:pic>
        <p:nvPicPr>
          <p:cNvPr id="2" name="Audio 1">
            <a:hlinkClick r:id="" action="ppaction://media"/>
            <a:extLst>
              <a:ext uri="{FF2B5EF4-FFF2-40B4-BE49-F238E27FC236}">
                <a16:creationId xmlns:a16="http://schemas.microsoft.com/office/drawing/2014/main" id="{80589F2D-372E-F046-AA08-C0162AEDC8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38637199"/>
      </p:ext>
    </p:extLst>
  </p:cSld>
  <p:clrMapOvr>
    <a:masterClrMapping/>
  </p:clrMapOvr>
  <mc:AlternateContent xmlns:mc="http://schemas.openxmlformats.org/markup-compatibility/2006">
    <mc:Choice xmlns:p14="http://schemas.microsoft.com/office/powerpoint/2010/main" Requires="p14">
      <p:transition p14:dur="250" advTm="30558"/>
    </mc:Choice>
    <mc:Fallback>
      <p:transition advTm="305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3BFB-6797-D644-A9F8-BC9FA19C16CF}"/>
              </a:ext>
            </a:extLst>
          </p:cNvPr>
          <p:cNvSpPr>
            <a:spLocks noGrp="1"/>
          </p:cNvSpPr>
          <p:nvPr>
            <p:ph type="title"/>
          </p:nvPr>
        </p:nvSpPr>
        <p:spPr/>
        <p:txBody>
          <a:bodyPr>
            <a:normAutofit/>
          </a:bodyPr>
          <a:lstStyle/>
          <a:p>
            <a:r>
              <a:rPr lang="en-US" sz="5400" dirty="0"/>
              <a:t>Deficiencies</a:t>
            </a:r>
          </a:p>
        </p:txBody>
      </p:sp>
      <p:sp>
        <p:nvSpPr>
          <p:cNvPr id="3" name="Content Placeholder 2">
            <a:extLst>
              <a:ext uri="{FF2B5EF4-FFF2-40B4-BE49-F238E27FC236}">
                <a16:creationId xmlns:a16="http://schemas.microsoft.com/office/drawing/2014/main" id="{F8A1298E-402B-E74A-B5EB-F08E97EF3CF5}"/>
              </a:ext>
            </a:extLst>
          </p:cNvPr>
          <p:cNvSpPr>
            <a:spLocks noGrp="1"/>
          </p:cNvSpPr>
          <p:nvPr>
            <p:ph idx="1"/>
          </p:nvPr>
        </p:nvSpPr>
        <p:spPr/>
        <p:txBody>
          <a:bodyPr/>
          <a:lstStyle/>
          <a:p>
            <a:r>
              <a:rPr lang="en-US" dirty="0"/>
              <a:t>Deficiencies noted will be distinguished as minor (not directly affecting animal health or safety) or significant (directly affecting animal health or safety).  </a:t>
            </a:r>
          </a:p>
          <a:p>
            <a:r>
              <a:rPr lang="en-US" dirty="0"/>
              <a:t>In consultation with the IACUC Chair and veterinarian, the IACUC will create a reasonable plan and schedule for correcting each deficiency.</a:t>
            </a:r>
          </a:p>
          <a:p>
            <a:r>
              <a:rPr lang="en-US" dirty="0"/>
              <a:t>In extreme cases, the Consulting Veterinarian may temporarily halt or cease activity until a majority of the IACUC can convene to consider full suspension of the activity.</a:t>
            </a:r>
            <a:r>
              <a:rPr lang="en-US" dirty="0">
                <a:effectLst/>
              </a:rPr>
              <a:t> </a:t>
            </a:r>
            <a:r>
              <a:rPr lang="en-US" dirty="0"/>
              <a:t> </a:t>
            </a:r>
          </a:p>
        </p:txBody>
      </p:sp>
      <p:pic>
        <p:nvPicPr>
          <p:cNvPr id="4" name="Audio 3">
            <a:hlinkClick r:id="" action="ppaction://media"/>
            <a:extLst>
              <a:ext uri="{FF2B5EF4-FFF2-40B4-BE49-F238E27FC236}">
                <a16:creationId xmlns:a16="http://schemas.microsoft.com/office/drawing/2014/main" id="{4D58974E-4BF6-1A47-897D-D7A79FF87D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83212627"/>
      </p:ext>
    </p:extLst>
  </p:cSld>
  <p:clrMapOvr>
    <a:masterClrMapping/>
  </p:clrMapOvr>
  <mc:AlternateContent xmlns:mc="http://schemas.openxmlformats.org/markup-compatibility/2006">
    <mc:Choice xmlns:p14="http://schemas.microsoft.com/office/powerpoint/2010/main" Requires="p14">
      <p:transition p14:dur="250" advTm="26105"/>
    </mc:Choice>
    <mc:Fallback>
      <p:transition advTm="26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CE714D-61A9-6745-AEEB-97A12FECC42E}"/>
              </a:ext>
            </a:extLst>
          </p:cNvPr>
          <p:cNvSpPr>
            <a:spLocks noGrp="1"/>
          </p:cNvSpPr>
          <p:nvPr>
            <p:ph type="title"/>
          </p:nvPr>
        </p:nvSpPr>
        <p:spPr>
          <a:xfrm>
            <a:off x="838200" y="365125"/>
            <a:ext cx="10515600" cy="1325563"/>
          </a:xfrm>
        </p:spPr>
        <p:txBody>
          <a:bodyPr>
            <a:normAutofit/>
          </a:bodyPr>
          <a:lstStyle/>
          <a:p>
            <a:r>
              <a:rPr lang="en-US" sz="5400" dirty="0">
                <a:solidFill>
                  <a:srgbClr val="FFFFFF"/>
                </a:solidFill>
              </a:rPr>
              <a:t>Annual Reports</a:t>
            </a:r>
          </a:p>
        </p:txBody>
      </p:sp>
      <p:sp>
        <p:nvSpPr>
          <p:cNvPr id="3" name="Content Placeholder 2">
            <a:extLst>
              <a:ext uri="{FF2B5EF4-FFF2-40B4-BE49-F238E27FC236}">
                <a16:creationId xmlns:a16="http://schemas.microsoft.com/office/drawing/2014/main" id="{52ED0950-0D84-7E44-A769-1D91000F521A}"/>
              </a:ext>
            </a:extLst>
          </p:cNvPr>
          <p:cNvSpPr>
            <a:spLocks noGrp="1"/>
          </p:cNvSpPr>
          <p:nvPr>
            <p:ph idx="1"/>
          </p:nvPr>
        </p:nvSpPr>
        <p:spPr>
          <a:xfrm>
            <a:off x="838200" y="2438400"/>
            <a:ext cx="10515600" cy="3738562"/>
          </a:xfrm>
        </p:spPr>
        <p:txBody>
          <a:bodyPr>
            <a:normAutofit/>
          </a:bodyPr>
          <a:lstStyle/>
          <a:p>
            <a:r>
              <a:rPr lang="en-US" sz="2600" dirty="0"/>
              <a:t>The Institutional reporting period follows the federal fiscal year (October 1 – September 30). </a:t>
            </a:r>
          </a:p>
          <a:p>
            <a:r>
              <a:rPr lang="en-US" sz="2600" dirty="0"/>
              <a:t>The Chair will prepare an annual report according to the requirements of the PHS Policy at least once every 12 months.</a:t>
            </a:r>
          </a:p>
          <a:p>
            <a:r>
              <a:rPr lang="en-US" sz="2600" dirty="0"/>
              <a:t>This report will be reviewed by the Committee and submitted to the Institutional Official (IO) for signature.</a:t>
            </a:r>
          </a:p>
          <a:p>
            <a:r>
              <a:rPr lang="en-US" sz="2600" dirty="0"/>
              <a:t>The IO will submit the report to OLAW.</a:t>
            </a:r>
          </a:p>
          <a:p>
            <a:endParaRPr lang="en-US" sz="2600" dirty="0"/>
          </a:p>
        </p:txBody>
      </p:sp>
      <p:pic>
        <p:nvPicPr>
          <p:cNvPr id="4" name="Audio 3">
            <a:hlinkClick r:id="" action="ppaction://media"/>
            <a:extLst>
              <a:ext uri="{FF2B5EF4-FFF2-40B4-BE49-F238E27FC236}">
                <a16:creationId xmlns:a16="http://schemas.microsoft.com/office/drawing/2014/main" id="{B7FA9231-03B5-A048-B4EE-631861E06B9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42931969"/>
      </p:ext>
    </p:extLst>
  </p:cSld>
  <p:clrMapOvr>
    <a:masterClrMapping/>
  </p:clrMapOvr>
  <mc:AlternateContent xmlns:mc="http://schemas.openxmlformats.org/markup-compatibility/2006">
    <mc:Choice xmlns:p14="http://schemas.microsoft.com/office/powerpoint/2010/main" Requires="p14">
      <p:transition p14:dur="250" advTm="13100"/>
    </mc:Choice>
    <mc:Fallback>
      <p:transition advTm="13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8D120D-71A3-904B-A15F-E53D668045F9}"/>
              </a:ext>
            </a:extLst>
          </p:cNvPr>
          <p:cNvSpPr>
            <a:spLocks noGrp="1"/>
          </p:cNvSpPr>
          <p:nvPr>
            <p:ph type="title"/>
          </p:nvPr>
        </p:nvSpPr>
        <p:spPr>
          <a:xfrm>
            <a:off x="841248" y="548640"/>
            <a:ext cx="3600860" cy="5431536"/>
          </a:xfrm>
        </p:spPr>
        <p:txBody>
          <a:bodyPr>
            <a:normAutofit/>
          </a:bodyPr>
          <a:lstStyle/>
          <a:p>
            <a:r>
              <a:rPr lang="en-US" dirty="0"/>
              <a:t>Recommended Videos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C3284-0885-9647-86EE-2176A21891FB}"/>
              </a:ext>
            </a:extLst>
          </p:cNvPr>
          <p:cNvSpPr>
            <a:spLocks noGrp="1"/>
          </p:cNvSpPr>
          <p:nvPr>
            <p:ph idx="1"/>
          </p:nvPr>
        </p:nvSpPr>
        <p:spPr>
          <a:xfrm>
            <a:off x="5126418" y="552091"/>
            <a:ext cx="6224335" cy="5431536"/>
          </a:xfrm>
        </p:spPr>
        <p:txBody>
          <a:bodyPr anchor="ctr">
            <a:normAutofit/>
          </a:bodyPr>
          <a:lstStyle/>
          <a:p>
            <a:pPr marL="0" indent="0">
              <a:buNone/>
            </a:pPr>
            <a:r>
              <a:rPr lang="en-US" sz="2200"/>
              <a:t>Can we do science without animal testing? (3:41)</a:t>
            </a:r>
          </a:p>
          <a:p>
            <a:pPr marL="0" indent="0">
              <a:buNone/>
            </a:pPr>
            <a:r>
              <a:rPr lang="en-US" sz="2200" u="sng">
                <a:hlinkClick r:id="rId4"/>
              </a:rPr>
              <a:t>https://www.youtube.com/watch?v=2hxUMpYFo_Y</a:t>
            </a:r>
            <a:endParaRPr lang="en-US" sz="2200"/>
          </a:p>
          <a:p>
            <a:pPr marL="0" indent="0">
              <a:buNone/>
            </a:pPr>
            <a:r>
              <a:rPr lang="en-US" sz="2200"/>
              <a:t> </a:t>
            </a:r>
          </a:p>
          <a:p>
            <a:pPr marL="0" indent="0">
              <a:buNone/>
            </a:pPr>
            <a:r>
              <a:rPr lang="en-US" sz="2200"/>
              <a:t>Touring an animal research facility (4:02)</a:t>
            </a:r>
          </a:p>
          <a:p>
            <a:pPr marL="0" indent="0">
              <a:buNone/>
            </a:pPr>
            <a:r>
              <a:rPr lang="en-US" sz="2200" u="sng">
                <a:hlinkClick r:id="rId5"/>
              </a:rPr>
              <a:t>https://www.youtube.com/watch?v=SGy1QHPyvtM</a:t>
            </a:r>
            <a:endParaRPr lang="en-US" sz="2200"/>
          </a:p>
          <a:p>
            <a:pPr marL="0" indent="0">
              <a:buNone/>
            </a:pPr>
            <a:r>
              <a:rPr lang="en-US" sz="2200"/>
              <a:t> </a:t>
            </a:r>
          </a:p>
          <a:p>
            <a:pPr marL="0" indent="0">
              <a:buNone/>
            </a:pPr>
            <a:r>
              <a:rPr lang="en-US" sz="2200"/>
              <a:t>Animal welfare and scientific quality depend on the 3Rs (6:38)</a:t>
            </a:r>
          </a:p>
          <a:p>
            <a:pPr marL="0" indent="0">
              <a:buNone/>
            </a:pPr>
            <a:r>
              <a:rPr lang="en-US" sz="2200" u="sng">
                <a:hlinkClick r:id="rId6"/>
              </a:rPr>
              <a:t>https://www.youtube.com/watch?v=yUoFq0Xlpvg</a:t>
            </a:r>
            <a:endParaRPr lang="en-US" sz="2200"/>
          </a:p>
          <a:p>
            <a:endParaRPr lang="en-US" sz="2200"/>
          </a:p>
        </p:txBody>
      </p:sp>
      <p:pic>
        <p:nvPicPr>
          <p:cNvPr id="4" name="Audio 3">
            <a:hlinkClick r:id="" action="ppaction://media"/>
            <a:extLst>
              <a:ext uri="{FF2B5EF4-FFF2-40B4-BE49-F238E27FC236}">
                <a16:creationId xmlns:a16="http://schemas.microsoft.com/office/drawing/2014/main" id="{8711846E-F8B2-C142-9ABA-9B7254CF988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78384280"/>
      </p:ext>
    </p:extLst>
  </p:cSld>
  <p:clrMapOvr>
    <a:masterClrMapping/>
  </p:clrMapOvr>
  <mc:AlternateContent xmlns:mc="http://schemas.openxmlformats.org/markup-compatibility/2006">
    <mc:Choice xmlns:p14="http://schemas.microsoft.com/office/powerpoint/2010/main" Requires="p14">
      <p:transition p14:dur="250" advTm="15543"/>
    </mc:Choice>
    <mc:Fallback>
      <p:transition advTm="155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03FB-7812-5E4D-A8B9-29DB2234CBF3}"/>
              </a:ext>
            </a:extLst>
          </p:cNvPr>
          <p:cNvSpPr>
            <a:spLocks noGrp="1"/>
          </p:cNvSpPr>
          <p:nvPr>
            <p:ph type="title"/>
          </p:nvPr>
        </p:nvSpPr>
        <p:spPr/>
        <p:txBody>
          <a:bodyPr>
            <a:normAutofit/>
          </a:bodyPr>
          <a:lstStyle/>
          <a:p>
            <a:r>
              <a:rPr lang="en-US" sz="5400" dirty="0"/>
              <a:t>What is an IACUC?</a:t>
            </a:r>
          </a:p>
        </p:txBody>
      </p:sp>
      <p:graphicFrame>
        <p:nvGraphicFramePr>
          <p:cNvPr id="5" name="Content Placeholder 2">
            <a:extLst>
              <a:ext uri="{FF2B5EF4-FFF2-40B4-BE49-F238E27FC236}">
                <a16:creationId xmlns:a16="http://schemas.microsoft.com/office/drawing/2014/main" id="{61C40E74-DCA5-08B0-9916-ECEEA5F53607}"/>
              </a:ext>
            </a:extLst>
          </p:cNvPr>
          <p:cNvGraphicFramePr>
            <a:graphicFrameLocks noGrp="1"/>
          </p:cNvGraphicFramePr>
          <p:nvPr>
            <p:ph sz="half" idx="1"/>
            <p:extLst>
              <p:ext uri="{D42A27DB-BD31-4B8C-83A1-F6EECF244321}">
                <p14:modId xmlns:p14="http://schemas.microsoft.com/office/powerpoint/2010/main" val="246397316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3">
            <a:extLst>
              <a:ext uri="{FF2B5EF4-FFF2-40B4-BE49-F238E27FC236}">
                <a16:creationId xmlns:a16="http://schemas.microsoft.com/office/drawing/2014/main" id="{C7265C0F-3585-7843-A9A5-6E5C5BB293FC}"/>
              </a:ext>
            </a:extLst>
          </p:cNvPr>
          <p:cNvSpPr>
            <a:spLocks noGrp="1"/>
          </p:cNvSpPr>
          <p:nvPr>
            <p:ph sz="half" idx="2"/>
          </p:nvPr>
        </p:nvSpPr>
        <p:spPr/>
        <p:txBody>
          <a:bodyPr>
            <a:normAutofit/>
          </a:bodyPr>
          <a:lstStyle/>
          <a:p>
            <a:pPr marL="0" indent="0">
              <a:lnSpc>
                <a:spcPct val="100000"/>
              </a:lnSpc>
              <a:buNone/>
            </a:pPr>
            <a:r>
              <a:rPr lang="en-US" dirty="0"/>
              <a:t>IACUC stands for </a:t>
            </a:r>
            <a:r>
              <a:rPr lang="en-US" b="1" dirty="0"/>
              <a:t>Institutional Animal Care and Use Committee.</a:t>
            </a:r>
            <a:r>
              <a:rPr lang="en-US" dirty="0"/>
              <a:t> IACUC is a standing committee mandated by Federal law to provide oversight at institutions using animals in research, teaching, or testing, in order to ensure the humane and ethical treatment of animals.</a:t>
            </a:r>
          </a:p>
        </p:txBody>
      </p:sp>
      <p:pic>
        <p:nvPicPr>
          <p:cNvPr id="6" name="Audio 5">
            <a:hlinkClick r:id="" action="ppaction://media"/>
            <a:extLst>
              <a:ext uri="{FF2B5EF4-FFF2-40B4-BE49-F238E27FC236}">
                <a16:creationId xmlns:a16="http://schemas.microsoft.com/office/drawing/2014/main" id="{528093C5-D12F-D147-AB3A-56022040561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10591174"/>
      </p:ext>
    </p:extLst>
  </p:cSld>
  <p:clrMapOvr>
    <a:masterClrMapping/>
  </p:clrMapOvr>
  <mc:AlternateContent xmlns:mc="http://schemas.openxmlformats.org/markup-compatibility/2006">
    <mc:Choice xmlns:p14="http://schemas.microsoft.com/office/powerpoint/2010/main" Requires="p14">
      <p:transition p14:dur="250" advTm="15372"/>
    </mc:Choice>
    <mc:Fallback>
      <p:transition advTm="153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Picture 4" descr="A picture containing text, sky, outdoor, road&#10;&#10;Description automatically generated">
            <a:extLst>
              <a:ext uri="{FF2B5EF4-FFF2-40B4-BE49-F238E27FC236}">
                <a16:creationId xmlns:a16="http://schemas.microsoft.com/office/drawing/2014/main" id="{0BD59141-1102-664D-81FA-0301AFB45076}"/>
              </a:ext>
            </a:extLst>
          </p:cNvPr>
          <p:cNvPicPr>
            <a:picLocks noChangeAspect="1"/>
          </p:cNvPicPr>
          <p:nvPr/>
        </p:nvPicPr>
        <p:blipFill rotWithShape="1">
          <a:blip r:embed="rId5"/>
          <a:srcRect l="6139" r="4972"/>
          <a:stretch/>
        </p:blipFill>
        <p:spPr>
          <a:xfrm>
            <a:off x="2267546" y="320040"/>
            <a:ext cx="7653859" cy="4305291"/>
          </a:xfrm>
          <a:prstGeom prst="rect">
            <a:avLst/>
          </a:prstGeom>
        </p:spPr>
      </p:pic>
      <p:sp>
        <p:nvSpPr>
          <p:cNvPr id="24" name="Rectangle 23">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7BCC79-ADF1-4E46-BB0C-B1768AFA5B4B}"/>
              </a:ext>
            </a:extLst>
          </p:cNvPr>
          <p:cNvSpPr>
            <a:spLocks noGrp="1"/>
          </p:cNvSpPr>
          <p:nvPr>
            <p:ph idx="1"/>
          </p:nvPr>
        </p:nvSpPr>
        <p:spPr>
          <a:xfrm>
            <a:off x="4379976" y="5010912"/>
            <a:ext cx="6976872" cy="1344168"/>
          </a:xfrm>
        </p:spPr>
        <p:txBody>
          <a:bodyPr anchor="ctr">
            <a:normAutofit/>
          </a:bodyPr>
          <a:lstStyle/>
          <a:p>
            <a:pPr marL="0" indent="0">
              <a:buNone/>
            </a:pPr>
            <a:r>
              <a:rPr lang="en-US" dirty="0">
                <a:solidFill>
                  <a:schemeClr val="bg1"/>
                </a:solidFill>
              </a:rPr>
              <a:t>Thank you for your commitment to help ensure the humane and ethical treatment of animals on our campus.</a:t>
            </a:r>
          </a:p>
        </p:txBody>
      </p:sp>
      <p:pic>
        <p:nvPicPr>
          <p:cNvPr id="2" name="Audio 1">
            <a:hlinkClick r:id="" action="ppaction://media"/>
            <a:extLst>
              <a:ext uri="{FF2B5EF4-FFF2-40B4-BE49-F238E27FC236}">
                <a16:creationId xmlns:a16="http://schemas.microsoft.com/office/drawing/2014/main" id="{347A200E-110F-3D4A-AAC1-FD2CCC2E6B1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5045344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advTm="15052"/>
    </mc:Choice>
    <mc:Fallback>
      <p:transition advTm="150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5EC1218-232A-0346-B478-E6473C2A5DD0}"/>
              </a:ext>
            </a:extLst>
          </p:cNvPr>
          <p:cNvGrpSpPr>
            <a:grpSpLocks/>
          </p:cNvGrpSpPr>
          <p:nvPr/>
        </p:nvGrpSpPr>
        <p:grpSpPr bwMode="auto">
          <a:xfrm>
            <a:off x="6086353" y="431108"/>
            <a:ext cx="4391771" cy="5997138"/>
            <a:chOff x="0" y="0"/>
            <a:chExt cx="2357610" cy="3071158"/>
          </a:xfrm>
        </p:grpSpPr>
        <p:sp>
          <p:nvSpPr>
            <p:cNvPr id="19" name="TextBox 3">
              <a:extLst>
                <a:ext uri="{FF2B5EF4-FFF2-40B4-BE49-F238E27FC236}">
                  <a16:creationId xmlns:a16="http://schemas.microsoft.com/office/drawing/2014/main" id="{26BF333B-64FD-804C-81F3-B2193652FE73}"/>
                </a:ext>
              </a:extLst>
            </p:cNvPr>
            <p:cNvSpPr txBox="1">
              <a:spLocks noChangeArrowheads="1"/>
            </p:cNvSpPr>
            <p:nvPr/>
          </p:nvSpPr>
          <p:spPr bwMode="auto">
            <a:xfrm>
              <a:off x="0" y="0"/>
              <a:ext cx="2357610" cy="3309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spAutoFit/>
            </a:bodyPr>
            <a:lstStyle/>
            <a:p>
              <a:pPr marL="0" marR="0" algn="ctr">
                <a:spcBef>
                  <a:spcPts val="0"/>
                </a:spcBef>
                <a:spcAft>
                  <a:spcPts val="0"/>
                </a:spcAft>
              </a:pPr>
              <a:r>
                <a:rPr lang="en-US" kern="1200" dirty="0">
                  <a:solidFill>
                    <a:srgbClr val="000000"/>
                  </a:solidFill>
                  <a:effectLst/>
                  <a:ea typeface="Times New Roman" panose="02020603050405020304" pitchFamily="18" charset="0"/>
                  <a:cs typeface="Times New Roman" panose="02020603050405020304" pitchFamily="18" charset="0"/>
                </a:rPr>
                <a:t>Chancellor </a:t>
              </a:r>
              <a:endParaRPr lang="en-US" dirty="0">
                <a:effectLst/>
                <a:ea typeface="Times New Roman" panose="02020603050405020304" pitchFamily="18" charset="0"/>
                <a:cs typeface="Times New Roman" panose="02020603050405020304" pitchFamily="18" charset="0"/>
              </a:endParaRPr>
            </a:p>
            <a:p>
              <a:pPr algn="ctr"/>
              <a:r>
                <a:rPr lang="en-US" dirty="0">
                  <a:cs typeface="Times New Roman" panose="02020603050405020304" pitchFamily="18" charset="0"/>
                </a:rPr>
                <a:t>Daniel </a:t>
              </a:r>
              <a:r>
                <a:rPr lang="en-US" dirty="0" err="1">
                  <a:cs typeface="Times New Roman" panose="02020603050405020304" pitchFamily="18" charset="0"/>
                </a:rPr>
                <a:t>Heimmerman</a:t>
              </a:r>
              <a:r>
                <a:rPr lang="en-US" kern="1200" dirty="0">
                  <a:solidFill>
                    <a:srgbClr val="000000"/>
                  </a:solidFill>
                  <a:effectLst/>
                  <a:ea typeface="Times New Roman" panose="02020603050405020304" pitchFamily="18" charset="0"/>
                  <a:cs typeface="Times New Roman" panose="02020603050405020304" pitchFamily="18" charset="0"/>
                </a:rPr>
                <a:t> </a:t>
              </a:r>
              <a:endParaRPr lang="en-US" dirty="0">
                <a:effectLst/>
                <a:ea typeface="Times New Roman" panose="02020603050405020304" pitchFamily="18" charset="0"/>
                <a:cs typeface="Times New Roman" panose="02020603050405020304" pitchFamily="18" charset="0"/>
              </a:endParaRPr>
            </a:p>
          </p:txBody>
        </p:sp>
        <p:sp>
          <p:nvSpPr>
            <p:cNvPr id="20" name="TextBox 4">
              <a:extLst>
                <a:ext uri="{FF2B5EF4-FFF2-40B4-BE49-F238E27FC236}">
                  <a16:creationId xmlns:a16="http://schemas.microsoft.com/office/drawing/2014/main" id="{45F7ED5C-26AD-7A42-B667-6637640692DC}"/>
                </a:ext>
              </a:extLst>
            </p:cNvPr>
            <p:cNvSpPr txBox="1">
              <a:spLocks noChangeArrowheads="1"/>
            </p:cNvSpPr>
            <p:nvPr/>
          </p:nvSpPr>
          <p:spPr bwMode="auto">
            <a:xfrm>
              <a:off x="0" y="748066"/>
              <a:ext cx="2357610" cy="3309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spAutoFit/>
            </a:bodyPr>
            <a:lstStyle/>
            <a:p>
              <a:pPr marL="0" marR="0" algn="ctr">
                <a:spcBef>
                  <a:spcPts val="0"/>
                </a:spcBef>
                <a:spcAft>
                  <a:spcPts val="0"/>
                </a:spcAft>
              </a:pPr>
              <a:r>
                <a:rPr lang="en-US" kern="1200" dirty="0">
                  <a:solidFill>
                    <a:srgbClr val="000000"/>
                  </a:solidFill>
                  <a:effectLst/>
                  <a:ea typeface="Times New Roman" panose="02020603050405020304" pitchFamily="18" charset="0"/>
                </a:rPr>
                <a:t>Provost</a:t>
              </a:r>
              <a:endParaRPr lang="en-US" dirty="0">
                <a:effectLst/>
                <a:ea typeface="Times New Roman" panose="02020603050405020304" pitchFamily="18" charset="0"/>
              </a:endParaRPr>
            </a:p>
            <a:p>
              <a:pPr marL="0" marR="0" algn="ctr">
                <a:spcBef>
                  <a:spcPts val="0"/>
                </a:spcBef>
                <a:spcAft>
                  <a:spcPts val="0"/>
                </a:spcAft>
              </a:pPr>
              <a:r>
                <a:rPr lang="en-US" kern="1200" dirty="0">
                  <a:solidFill>
                    <a:srgbClr val="000000"/>
                  </a:solidFill>
                  <a:effectLst/>
                  <a:ea typeface="Times New Roman" panose="02020603050405020304" pitchFamily="18" charset="0"/>
                </a:rPr>
                <a:t>Daren Timmons</a:t>
              </a:r>
              <a:endParaRPr lang="en-US" dirty="0">
                <a:effectLst/>
                <a:ea typeface="Times New Roman" panose="02020603050405020304" pitchFamily="18" charset="0"/>
              </a:endParaRPr>
            </a:p>
          </p:txBody>
        </p:sp>
        <p:sp>
          <p:nvSpPr>
            <p:cNvPr id="21" name="TextBox 5">
              <a:extLst>
                <a:ext uri="{FF2B5EF4-FFF2-40B4-BE49-F238E27FC236}">
                  <a16:creationId xmlns:a16="http://schemas.microsoft.com/office/drawing/2014/main" id="{4019DDDA-7816-6946-814A-D324140713E1}"/>
                </a:ext>
              </a:extLst>
            </p:cNvPr>
            <p:cNvSpPr txBox="1">
              <a:spLocks noChangeArrowheads="1"/>
            </p:cNvSpPr>
            <p:nvPr/>
          </p:nvSpPr>
          <p:spPr bwMode="auto">
            <a:xfrm>
              <a:off x="0" y="1494654"/>
              <a:ext cx="2357610" cy="4514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algn="ctr">
                <a:spcBef>
                  <a:spcPts val="0"/>
                </a:spcBef>
                <a:spcAft>
                  <a:spcPts val="0"/>
                </a:spcAft>
              </a:pPr>
              <a:r>
                <a:rPr lang="en-US" kern="1200" dirty="0">
                  <a:solidFill>
                    <a:srgbClr val="000000"/>
                  </a:solidFill>
                  <a:effectLst/>
                  <a:ea typeface="Times New Roman" panose="02020603050405020304" pitchFamily="18" charset="0"/>
                </a:rPr>
                <a:t>Institutional Official </a:t>
              </a:r>
              <a:endParaRPr lang="en-US" dirty="0">
                <a:effectLst/>
                <a:ea typeface="Times New Roman" panose="02020603050405020304" pitchFamily="18" charset="0"/>
              </a:endParaRPr>
            </a:p>
            <a:p>
              <a:pPr marL="0" marR="0" algn="ctr">
                <a:spcBef>
                  <a:spcPts val="0"/>
                </a:spcBef>
                <a:spcAft>
                  <a:spcPts val="0"/>
                </a:spcAft>
              </a:pPr>
              <a:r>
                <a:rPr lang="en-US" kern="1200" dirty="0">
                  <a:solidFill>
                    <a:srgbClr val="000000"/>
                  </a:solidFill>
                  <a:effectLst/>
                  <a:ea typeface="Times New Roman" panose="02020603050405020304" pitchFamily="18" charset="0"/>
                </a:rPr>
                <a:t>C. Nathan Hancock</a:t>
              </a:r>
              <a:endParaRPr lang="en-US" dirty="0">
                <a:effectLst/>
                <a:ea typeface="Times New Roman" panose="02020603050405020304" pitchFamily="18" charset="0"/>
              </a:endParaRPr>
            </a:p>
          </p:txBody>
        </p:sp>
        <p:sp>
          <p:nvSpPr>
            <p:cNvPr id="22" name="TextBox 6">
              <a:extLst>
                <a:ext uri="{FF2B5EF4-FFF2-40B4-BE49-F238E27FC236}">
                  <a16:creationId xmlns:a16="http://schemas.microsoft.com/office/drawing/2014/main" id="{E3021058-6EF2-D442-8C89-2322862CE9CF}"/>
                </a:ext>
              </a:extLst>
            </p:cNvPr>
            <p:cNvSpPr txBox="1">
              <a:spLocks noChangeArrowheads="1"/>
            </p:cNvSpPr>
            <p:nvPr/>
          </p:nvSpPr>
          <p:spPr bwMode="auto">
            <a:xfrm>
              <a:off x="0" y="2095796"/>
              <a:ext cx="957520" cy="4728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spAutoFit/>
            </a:bodyPr>
            <a:lstStyle/>
            <a:p>
              <a:pPr marL="0" marR="0" algn="ctr">
                <a:spcBef>
                  <a:spcPts val="0"/>
                </a:spcBef>
                <a:spcAft>
                  <a:spcPts val="0"/>
                </a:spcAft>
              </a:pPr>
              <a:r>
                <a:rPr lang="en-US" kern="1200" dirty="0">
                  <a:solidFill>
                    <a:srgbClr val="000000"/>
                  </a:solidFill>
                  <a:effectLst/>
                  <a:ea typeface="Times New Roman" panose="02020603050405020304" pitchFamily="18" charset="0"/>
                </a:rPr>
                <a:t>Consulting</a:t>
              </a:r>
              <a:endParaRPr lang="en-US" dirty="0">
                <a:effectLst/>
                <a:ea typeface="Times New Roman" panose="02020603050405020304" pitchFamily="18" charset="0"/>
              </a:endParaRPr>
            </a:p>
            <a:p>
              <a:pPr marL="0" marR="0" algn="ctr">
                <a:spcBef>
                  <a:spcPts val="0"/>
                </a:spcBef>
                <a:spcAft>
                  <a:spcPts val="0"/>
                </a:spcAft>
              </a:pPr>
              <a:r>
                <a:rPr lang="en-US" kern="1200" dirty="0">
                  <a:solidFill>
                    <a:srgbClr val="000000"/>
                  </a:solidFill>
                  <a:effectLst/>
                  <a:ea typeface="Times New Roman" panose="02020603050405020304" pitchFamily="18" charset="0"/>
                </a:rPr>
                <a:t>Veterinarian </a:t>
              </a:r>
              <a:endParaRPr lang="en-US" dirty="0">
                <a:effectLst/>
                <a:ea typeface="Times New Roman" panose="02020603050405020304" pitchFamily="18" charset="0"/>
              </a:endParaRPr>
            </a:p>
            <a:p>
              <a:pPr marL="0" marR="0" algn="ctr">
                <a:spcBef>
                  <a:spcPts val="0"/>
                </a:spcBef>
                <a:spcAft>
                  <a:spcPts val="0"/>
                </a:spcAft>
              </a:pPr>
              <a:r>
                <a:rPr lang="en-US" kern="1200" dirty="0">
                  <a:solidFill>
                    <a:srgbClr val="000000"/>
                  </a:solidFill>
                  <a:effectLst/>
                  <a:ea typeface="Times New Roman" panose="02020603050405020304" pitchFamily="18" charset="0"/>
                </a:rPr>
                <a:t>Dr. Lisa James</a:t>
              </a:r>
              <a:endParaRPr lang="en-US" dirty="0">
                <a:effectLst/>
                <a:ea typeface="Times New Roman" panose="02020603050405020304" pitchFamily="18" charset="0"/>
              </a:endParaRPr>
            </a:p>
          </p:txBody>
        </p:sp>
        <p:sp>
          <p:nvSpPr>
            <p:cNvPr id="23" name="TextBox 7">
              <a:extLst>
                <a:ext uri="{FF2B5EF4-FFF2-40B4-BE49-F238E27FC236}">
                  <a16:creationId xmlns:a16="http://schemas.microsoft.com/office/drawing/2014/main" id="{CDE1E7E4-0B22-124B-BA4A-0C8CBF8CC155}"/>
                </a:ext>
              </a:extLst>
            </p:cNvPr>
            <p:cNvSpPr txBox="1">
              <a:spLocks noChangeArrowheads="1"/>
            </p:cNvSpPr>
            <p:nvPr/>
          </p:nvSpPr>
          <p:spPr bwMode="auto">
            <a:xfrm>
              <a:off x="1400724" y="2095796"/>
              <a:ext cx="956886" cy="3309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spAutoFit/>
            </a:bodyPr>
            <a:lstStyle/>
            <a:p>
              <a:pPr marL="0" marR="0" algn="ctr">
                <a:spcBef>
                  <a:spcPts val="0"/>
                </a:spcBef>
                <a:spcAft>
                  <a:spcPts val="0"/>
                </a:spcAft>
              </a:pPr>
              <a:r>
                <a:rPr lang="en-US" kern="1200" dirty="0">
                  <a:solidFill>
                    <a:srgbClr val="000000"/>
                  </a:solidFill>
                  <a:effectLst/>
                  <a:ea typeface="Times New Roman" panose="02020603050405020304" pitchFamily="18" charset="0"/>
                </a:rPr>
                <a:t>IACUC Committee</a:t>
              </a:r>
              <a:endParaRPr lang="en-US" dirty="0">
                <a:effectLst/>
                <a:ea typeface="Times New Roman" panose="02020603050405020304" pitchFamily="18" charset="0"/>
              </a:endParaRPr>
            </a:p>
          </p:txBody>
        </p:sp>
        <p:sp>
          <p:nvSpPr>
            <p:cNvPr id="24" name="TextBox 8">
              <a:extLst>
                <a:ext uri="{FF2B5EF4-FFF2-40B4-BE49-F238E27FC236}">
                  <a16:creationId xmlns:a16="http://schemas.microsoft.com/office/drawing/2014/main" id="{411B834E-7B40-E84E-BDA4-231ADD24B9C2}"/>
                </a:ext>
              </a:extLst>
            </p:cNvPr>
            <p:cNvSpPr txBox="1">
              <a:spLocks noChangeArrowheads="1"/>
            </p:cNvSpPr>
            <p:nvPr/>
          </p:nvSpPr>
          <p:spPr bwMode="auto">
            <a:xfrm>
              <a:off x="0" y="2882022"/>
              <a:ext cx="2357610" cy="1891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spAutoFit/>
            </a:bodyPr>
            <a:lstStyle/>
            <a:p>
              <a:pPr marL="0" marR="0" algn="ctr">
                <a:spcBef>
                  <a:spcPts val="0"/>
                </a:spcBef>
                <a:spcAft>
                  <a:spcPts val="0"/>
                </a:spcAft>
              </a:pPr>
              <a:r>
                <a:rPr lang="en-US" kern="1200" dirty="0">
                  <a:solidFill>
                    <a:srgbClr val="000000"/>
                  </a:solidFill>
                  <a:effectLst/>
                  <a:ea typeface="Times New Roman" panose="02020603050405020304" pitchFamily="18" charset="0"/>
                </a:rPr>
                <a:t>Animal Facility Management</a:t>
              </a:r>
              <a:endParaRPr lang="en-US" dirty="0">
                <a:effectLst/>
                <a:ea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C81B7A6D-C8BE-894E-96DA-DE28BE9403B6}"/>
                </a:ext>
              </a:extLst>
            </p:cNvPr>
            <p:cNvCxnSpPr>
              <a:cxnSpLocks noChangeShapeType="1"/>
              <a:stCxn id="20" idx="0"/>
              <a:endCxn id="19" idx="2"/>
            </p:cNvCxnSpPr>
            <p:nvPr/>
          </p:nvCxnSpPr>
          <p:spPr bwMode="auto">
            <a:xfrm flipV="1">
              <a:off x="1178805" y="330989"/>
              <a:ext cx="0" cy="417077"/>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6" name="Straight Arrow Connector 25">
              <a:extLst>
                <a:ext uri="{FF2B5EF4-FFF2-40B4-BE49-F238E27FC236}">
                  <a16:creationId xmlns:a16="http://schemas.microsoft.com/office/drawing/2014/main" id="{542F2FF0-444E-A440-8265-881B0297E28E}"/>
                </a:ext>
              </a:extLst>
            </p:cNvPr>
            <p:cNvCxnSpPr>
              <a:cxnSpLocks/>
              <a:stCxn id="21" idx="0"/>
              <a:endCxn id="20" idx="2"/>
            </p:cNvCxnSpPr>
            <p:nvPr/>
          </p:nvCxnSpPr>
          <p:spPr bwMode="auto">
            <a:xfrm flipV="1">
              <a:off x="1178805" y="1079055"/>
              <a:ext cx="0" cy="415598"/>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7" name="Straight Arrow Connector 26">
              <a:extLst>
                <a:ext uri="{FF2B5EF4-FFF2-40B4-BE49-F238E27FC236}">
                  <a16:creationId xmlns:a16="http://schemas.microsoft.com/office/drawing/2014/main" id="{4BFB94B4-1A18-1949-8CE0-292428A82019}"/>
                </a:ext>
              </a:extLst>
            </p:cNvPr>
            <p:cNvCxnSpPr>
              <a:cxnSpLocks/>
              <a:stCxn id="22" idx="0"/>
            </p:cNvCxnSpPr>
            <p:nvPr/>
          </p:nvCxnSpPr>
          <p:spPr bwMode="auto">
            <a:xfrm flipH="1" flipV="1">
              <a:off x="471837" y="1786541"/>
              <a:ext cx="6923" cy="309255"/>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8" name="Straight Arrow Connector 27">
              <a:extLst>
                <a:ext uri="{FF2B5EF4-FFF2-40B4-BE49-F238E27FC236}">
                  <a16:creationId xmlns:a16="http://schemas.microsoft.com/office/drawing/2014/main" id="{26DC8446-1415-3B42-84F6-9227082C82A6}"/>
                </a:ext>
              </a:extLst>
            </p:cNvPr>
            <p:cNvCxnSpPr>
              <a:cxnSpLocks/>
              <a:endCxn id="23" idx="1"/>
            </p:cNvCxnSpPr>
            <p:nvPr/>
          </p:nvCxnSpPr>
          <p:spPr bwMode="auto">
            <a:xfrm flipV="1">
              <a:off x="956634" y="2261291"/>
              <a:ext cx="444090" cy="65211"/>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9" name="Straight Arrow Connector 28">
              <a:extLst>
                <a:ext uri="{FF2B5EF4-FFF2-40B4-BE49-F238E27FC236}">
                  <a16:creationId xmlns:a16="http://schemas.microsoft.com/office/drawing/2014/main" id="{D604E250-05AD-E846-A7E1-3914CDEB454F}"/>
                </a:ext>
              </a:extLst>
            </p:cNvPr>
            <p:cNvCxnSpPr>
              <a:cxnSpLocks/>
              <a:stCxn id="23" idx="0"/>
            </p:cNvCxnSpPr>
            <p:nvPr/>
          </p:nvCxnSpPr>
          <p:spPr bwMode="auto">
            <a:xfrm flipV="1">
              <a:off x="1879167" y="1786540"/>
              <a:ext cx="126" cy="309257"/>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0" name="Straight Arrow Connector 29">
              <a:extLst>
                <a:ext uri="{FF2B5EF4-FFF2-40B4-BE49-F238E27FC236}">
                  <a16:creationId xmlns:a16="http://schemas.microsoft.com/office/drawing/2014/main" id="{397925C1-F8A1-464B-88EF-408D2CEC1E0E}"/>
                </a:ext>
              </a:extLst>
            </p:cNvPr>
            <p:cNvCxnSpPr>
              <a:cxnSpLocks/>
            </p:cNvCxnSpPr>
            <p:nvPr/>
          </p:nvCxnSpPr>
          <p:spPr bwMode="auto">
            <a:xfrm flipV="1">
              <a:off x="1879293" y="2557335"/>
              <a:ext cx="0" cy="324503"/>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sp>
        <p:nvSpPr>
          <p:cNvPr id="31" name="TextBox 30">
            <a:extLst>
              <a:ext uri="{FF2B5EF4-FFF2-40B4-BE49-F238E27FC236}">
                <a16:creationId xmlns:a16="http://schemas.microsoft.com/office/drawing/2014/main" id="{59F144F4-CA23-8548-8529-EAC7C3CF8BDD}"/>
              </a:ext>
            </a:extLst>
          </p:cNvPr>
          <p:cNvSpPr txBox="1"/>
          <p:nvPr/>
        </p:nvSpPr>
        <p:spPr>
          <a:xfrm>
            <a:off x="524204" y="639975"/>
            <a:ext cx="4933013" cy="2092881"/>
          </a:xfrm>
          <a:prstGeom prst="rect">
            <a:avLst/>
          </a:prstGeom>
          <a:noFill/>
        </p:spPr>
        <p:txBody>
          <a:bodyPr wrap="square" rtlCol="0">
            <a:spAutoFit/>
          </a:bodyPr>
          <a:lstStyle/>
          <a:p>
            <a:r>
              <a:rPr lang="en-US" sz="2800" dirty="0"/>
              <a:t>At USC Aiken, the lines of authority and responsibility for administering the program and ensuring compliance are: </a:t>
            </a:r>
          </a:p>
          <a:p>
            <a:endParaRPr lang="en-US" dirty="0"/>
          </a:p>
        </p:txBody>
      </p:sp>
      <p:pic>
        <p:nvPicPr>
          <p:cNvPr id="33" name="Picture 32" descr="A fountain with water shooting up&#10;&#10;Description automatically generated with low confidence">
            <a:extLst>
              <a:ext uri="{FF2B5EF4-FFF2-40B4-BE49-F238E27FC236}">
                <a16:creationId xmlns:a16="http://schemas.microsoft.com/office/drawing/2014/main" id="{EF141B8D-7326-3E44-99B2-59D39BDFA823}"/>
              </a:ext>
            </a:extLst>
          </p:cNvPr>
          <p:cNvPicPr>
            <a:picLocks noChangeAspect="1"/>
          </p:cNvPicPr>
          <p:nvPr/>
        </p:nvPicPr>
        <p:blipFill>
          <a:blip r:embed="rId5"/>
          <a:stretch>
            <a:fillRect/>
          </a:stretch>
        </p:blipFill>
        <p:spPr>
          <a:xfrm>
            <a:off x="433461" y="3122084"/>
            <a:ext cx="5114501" cy="3406338"/>
          </a:xfrm>
          <a:prstGeom prst="rect">
            <a:avLst/>
          </a:prstGeom>
        </p:spPr>
      </p:pic>
      <p:pic>
        <p:nvPicPr>
          <p:cNvPr id="2" name="Audio 1">
            <a:hlinkClick r:id="" action="ppaction://media"/>
            <a:extLst>
              <a:ext uri="{FF2B5EF4-FFF2-40B4-BE49-F238E27FC236}">
                <a16:creationId xmlns:a16="http://schemas.microsoft.com/office/drawing/2014/main" id="{40601B75-4FEE-8E4A-BBD3-DCFE626AD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91843915"/>
      </p:ext>
    </p:extLst>
  </p:cSld>
  <p:clrMapOvr>
    <a:masterClrMapping/>
  </p:clrMapOvr>
  <mc:AlternateContent xmlns:mc="http://schemas.openxmlformats.org/markup-compatibility/2006">
    <mc:Choice xmlns:p14="http://schemas.microsoft.com/office/powerpoint/2010/main" Requires="p14">
      <p:transition p14:dur="250" advTm="15275"/>
    </mc:Choice>
    <mc:Fallback>
      <p:transition advTm="15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42988-69A6-A245-B571-A5414CFBD2A7}"/>
              </a:ext>
            </a:extLst>
          </p:cNvPr>
          <p:cNvSpPr>
            <a:spLocks noGrp="1"/>
          </p:cNvSpPr>
          <p:nvPr>
            <p:ph type="title"/>
          </p:nvPr>
        </p:nvSpPr>
        <p:spPr>
          <a:xfrm>
            <a:off x="841248" y="548640"/>
            <a:ext cx="3600860" cy="5431536"/>
          </a:xfrm>
        </p:spPr>
        <p:txBody>
          <a:bodyPr>
            <a:normAutofit/>
          </a:bodyPr>
          <a:lstStyle/>
          <a:p>
            <a:r>
              <a:rPr lang="en-US" sz="5400" dirty="0"/>
              <a:t>Our Mission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235661-A1AE-9241-B028-025A7FB230D9}"/>
              </a:ext>
            </a:extLst>
          </p:cNvPr>
          <p:cNvSpPr>
            <a:spLocks noGrp="1"/>
          </p:cNvSpPr>
          <p:nvPr>
            <p:ph idx="1"/>
          </p:nvPr>
        </p:nvSpPr>
        <p:spPr>
          <a:xfrm>
            <a:off x="5126418" y="552090"/>
            <a:ext cx="6526086" cy="5696309"/>
          </a:xfrm>
        </p:spPr>
        <p:txBody>
          <a:bodyPr anchor="ctr">
            <a:noAutofit/>
          </a:bodyPr>
          <a:lstStyle/>
          <a:p>
            <a:pPr lvl="0"/>
            <a:r>
              <a:rPr lang="en-US" sz="2200" dirty="0"/>
              <a:t>A commitment to appropriate and humane animal care and use;</a:t>
            </a:r>
          </a:p>
          <a:p>
            <a:pPr lvl="0"/>
            <a:r>
              <a:rPr lang="en-US" sz="2200" dirty="0"/>
              <a:t>Procedures for reviewing and monitoring the care and proposed or ongoing use of animals;</a:t>
            </a:r>
          </a:p>
          <a:p>
            <a:pPr lvl="0"/>
            <a:r>
              <a:rPr lang="en-US" sz="2200" dirty="0"/>
              <a:t>Mechanisms for suspending questionable procedures or projects;</a:t>
            </a:r>
          </a:p>
          <a:p>
            <a:pPr lvl="0"/>
            <a:r>
              <a:rPr lang="en-US" sz="2200" dirty="0"/>
              <a:t>A satisfactory veterinary care program, including a description of the provisions for emergency, after-hours care, and how an investigator would obtain such care;</a:t>
            </a:r>
          </a:p>
          <a:p>
            <a:pPr lvl="0"/>
            <a:r>
              <a:rPr lang="en-US" sz="2200" dirty="0"/>
              <a:t>Training and Occupational Health Program for persons working with animals, including requirements pertaining to the use of personal protective equipment and personal hygiene procedures; </a:t>
            </a:r>
          </a:p>
          <a:p>
            <a:pPr lvl="0"/>
            <a:r>
              <a:rPr lang="en-US" sz="2200" dirty="0"/>
              <a:t>Policies pertaining to the use of hazardous agents in laboratory animals, long-term restraint, or multiple surgical procedures.</a:t>
            </a:r>
          </a:p>
        </p:txBody>
      </p:sp>
      <p:pic>
        <p:nvPicPr>
          <p:cNvPr id="4" name="Audio 3">
            <a:hlinkClick r:id="" action="ppaction://media"/>
            <a:extLst>
              <a:ext uri="{FF2B5EF4-FFF2-40B4-BE49-F238E27FC236}">
                <a16:creationId xmlns:a16="http://schemas.microsoft.com/office/drawing/2014/main" id="{688ACA66-23D2-A94C-8DC0-B43E0E73B7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918394124"/>
      </p:ext>
    </p:extLst>
  </p:cSld>
  <p:clrMapOvr>
    <a:masterClrMapping/>
  </p:clrMapOvr>
  <mc:AlternateContent xmlns:mc="http://schemas.openxmlformats.org/markup-compatibility/2006">
    <mc:Choice xmlns:p14="http://schemas.microsoft.com/office/powerpoint/2010/main" Requires="p14">
      <p:transition p14:dur="250" advTm="28333"/>
    </mc:Choice>
    <mc:Fallback>
      <p:transition advTm="28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2871C-12D1-0947-828F-7057373E9571}"/>
              </a:ext>
            </a:extLst>
          </p:cNvPr>
          <p:cNvSpPr>
            <a:spLocks noGrp="1"/>
          </p:cNvSpPr>
          <p:nvPr>
            <p:ph type="title"/>
          </p:nvPr>
        </p:nvSpPr>
        <p:spPr>
          <a:xfrm>
            <a:off x="838200" y="365125"/>
            <a:ext cx="10515600" cy="1325563"/>
          </a:xfrm>
        </p:spPr>
        <p:txBody>
          <a:bodyPr>
            <a:normAutofit/>
          </a:bodyPr>
          <a:lstStyle/>
          <a:p>
            <a:r>
              <a:rPr lang="en-US" sz="5400" dirty="0">
                <a:solidFill>
                  <a:srgbClr val="FFFFFF"/>
                </a:solidFill>
              </a:rPr>
              <a:t>Membership</a:t>
            </a:r>
          </a:p>
        </p:txBody>
      </p:sp>
      <p:sp>
        <p:nvSpPr>
          <p:cNvPr id="3" name="Content Placeholder 2">
            <a:extLst>
              <a:ext uri="{FF2B5EF4-FFF2-40B4-BE49-F238E27FC236}">
                <a16:creationId xmlns:a16="http://schemas.microsoft.com/office/drawing/2014/main" id="{02C4D62B-BC89-BA4C-8514-DA0419AC5B92}"/>
              </a:ext>
            </a:extLst>
          </p:cNvPr>
          <p:cNvSpPr>
            <a:spLocks noGrp="1"/>
          </p:cNvSpPr>
          <p:nvPr>
            <p:ph idx="1"/>
          </p:nvPr>
        </p:nvSpPr>
        <p:spPr>
          <a:xfrm>
            <a:off x="838200" y="2438400"/>
            <a:ext cx="10515600" cy="3738562"/>
          </a:xfrm>
        </p:spPr>
        <p:txBody>
          <a:bodyPr>
            <a:normAutofit/>
          </a:bodyPr>
          <a:lstStyle/>
          <a:p>
            <a:pPr marL="0" lvl="0" indent="0">
              <a:buNone/>
            </a:pPr>
            <a:r>
              <a:rPr lang="en-US" sz="2200" dirty="0"/>
              <a:t>The Committee will consist of a minimum of five (5) and a maximum of eleven (11) voting members to include:</a:t>
            </a:r>
          </a:p>
          <a:p>
            <a:pPr lvl="0"/>
            <a:r>
              <a:rPr lang="en-US" sz="2200" dirty="0"/>
              <a:t>Chair</a:t>
            </a:r>
          </a:p>
          <a:p>
            <a:pPr lvl="0"/>
            <a:r>
              <a:rPr lang="en-US" sz="2200" dirty="0"/>
              <a:t>Vice Chair (optional)</a:t>
            </a:r>
          </a:p>
          <a:p>
            <a:pPr lvl="0"/>
            <a:r>
              <a:rPr lang="en-US" sz="2200" dirty="0"/>
              <a:t>Attending Veterinarian (AV)</a:t>
            </a:r>
          </a:p>
          <a:p>
            <a:pPr lvl="0"/>
            <a:r>
              <a:rPr lang="en-US" sz="2200" dirty="0"/>
              <a:t>At least one practicing scientist experienced in animal research</a:t>
            </a:r>
          </a:p>
          <a:p>
            <a:pPr lvl="0"/>
            <a:r>
              <a:rPr lang="en-US" sz="2200" dirty="0"/>
              <a:t>At least one individual having no affiliation with the University (other than as a member of the IACUC) and no immediate family member affiliated with the university</a:t>
            </a:r>
          </a:p>
          <a:p>
            <a:pPr lvl="0"/>
            <a:r>
              <a:rPr lang="en-US" sz="2200" dirty="0"/>
              <a:t>At least one individual whose primary concern is non-scientific in nature</a:t>
            </a:r>
          </a:p>
        </p:txBody>
      </p:sp>
      <p:pic>
        <p:nvPicPr>
          <p:cNvPr id="4" name="Audio 3">
            <a:hlinkClick r:id="" action="ppaction://media"/>
            <a:extLst>
              <a:ext uri="{FF2B5EF4-FFF2-40B4-BE49-F238E27FC236}">
                <a16:creationId xmlns:a16="http://schemas.microsoft.com/office/drawing/2014/main" id="{ED5DA626-2360-4049-9C6A-B544B5A025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00333201"/>
      </p:ext>
    </p:extLst>
  </p:cSld>
  <p:clrMapOvr>
    <a:masterClrMapping/>
  </p:clrMapOvr>
  <mc:AlternateContent xmlns:mc="http://schemas.openxmlformats.org/markup-compatibility/2006">
    <mc:Choice xmlns:p14="http://schemas.microsoft.com/office/powerpoint/2010/main" Requires="p14">
      <p:transition p14:dur="250" advTm="33329"/>
    </mc:Choice>
    <mc:Fallback>
      <p:transition advTm="333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7756BB-D929-374E-88BF-B42CDA75DA5C}"/>
              </a:ext>
            </a:extLst>
          </p:cNvPr>
          <p:cNvSpPr>
            <a:spLocks noGrp="1"/>
          </p:cNvSpPr>
          <p:nvPr>
            <p:ph idx="4294967295"/>
          </p:nvPr>
        </p:nvSpPr>
        <p:spPr>
          <a:xfrm>
            <a:off x="838200" y="2438399"/>
            <a:ext cx="10515600" cy="3939915"/>
          </a:xfrm>
        </p:spPr>
        <p:txBody>
          <a:bodyPr vert="horz" lIns="91440" tIns="45720" rIns="91440" bIns="45720" rtlCol="0">
            <a:normAutofit/>
          </a:bodyPr>
          <a:lstStyle/>
          <a:p>
            <a:pPr lvl="0">
              <a:lnSpc>
                <a:spcPct val="100000"/>
              </a:lnSpc>
            </a:pPr>
            <a:r>
              <a:rPr lang="en-US" sz="2400" dirty="0"/>
              <a:t>Carefully review all IACUC documents and materials in a timely manner</a:t>
            </a:r>
          </a:p>
          <a:p>
            <a:pPr lvl="0">
              <a:lnSpc>
                <a:spcPct val="100000"/>
              </a:lnSpc>
            </a:pPr>
            <a:r>
              <a:rPr lang="en-US" sz="2400" dirty="0"/>
              <a:t>Regularly attend and participate in meetings, facility inspections, and program reviews</a:t>
            </a:r>
          </a:p>
          <a:p>
            <a:pPr lvl="0">
              <a:lnSpc>
                <a:spcPct val="100000"/>
              </a:lnSpc>
            </a:pPr>
            <a:r>
              <a:rPr lang="en-US" sz="2400" dirty="0"/>
              <a:t>Serve as primary or secondary reviewers for scheduled reviews or any time regulatory or welfare standards are not being met</a:t>
            </a:r>
          </a:p>
          <a:p>
            <a:pPr lvl="0">
              <a:lnSpc>
                <a:spcPct val="100000"/>
              </a:lnSpc>
            </a:pPr>
            <a:r>
              <a:rPr lang="en-US" sz="2400" dirty="0"/>
              <a:t>Maintain appropriate confidentiality </a:t>
            </a:r>
          </a:p>
          <a:p>
            <a:pPr lvl="0">
              <a:lnSpc>
                <a:spcPct val="100000"/>
              </a:lnSpc>
            </a:pPr>
            <a:r>
              <a:rPr lang="en-US" sz="2400" dirty="0"/>
              <a:t>Perform duties as assigned by the Chair</a:t>
            </a:r>
          </a:p>
          <a:p>
            <a:endParaRPr lang="en-US" sz="2000" dirty="0"/>
          </a:p>
        </p:txBody>
      </p:sp>
      <p:sp>
        <p:nvSpPr>
          <p:cNvPr id="4" name="TextBox 3">
            <a:extLst>
              <a:ext uri="{FF2B5EF4-FFF2-40B4-BE49-F238E27FC236}">
                <a16:creationId xmlns:a16="http://schemas.microsoft.com/office/drawing/2014/main" id="{ABE9582D-F259-1540-AB9C-2995251479AC}"/>
              </a:ext>
            </a:extLst>
          </p:cNvPr>
          <p:cNvSpPr txBox="1"/>
          <p:nvPr/>
        </p:nvSpPr>
        <p:spPr>
          <a:xfrm>
            <a:off x="629587" y="318158"/>
            <a:ext cx="10433154" cy="1600438"/>
          </a:xfrm>
          <a:prstGeom prst="rect">
            <a:avLst/>
          </a:prstGeom>
          <a:noFill/>
        </p:spPr>
        <p:txBody>
          <a:bodyPr wrap="square" rtlCol="0">
            <a:spAutoFit/>
          </a:bodyPr>
          <a:lstStyle/>
          <a:p>
            <a:r>
              <a:rPr lang="en-US" sz="4000" dirty="0">
                <a:solidFill>
                  <a:schemeClr val="bg1"/>
                </a:solidFill>
              </a:rPr>
              <a:t>Committee members are expected to exhibit high ethical standards of conduct and to:</a:t>
            </a:r>
          </a:p>
          <a:p>
            <a:endParaRPr lang="en-US" dirty="0"/>
          </a:p>
        </p:txBody>
      </p:sp>
      <p:pic>
        <p:nvPicPr>
          <p:cNvPr id="2" name="Audio 1">
            <a:hlinkClick r:id="" action="ppaction://media"/>
            <a:extLst>
              <a:ext uri="{FF2B5EF4-FFF2-40B4-BE49-F238E27FC236}">
                <a16:creationId xmlns:a16="http://schemas.microsoft.com/office/drawing/2014/main" id="{314DF364-5A81-F84F-9C54-5A1C7FEB75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08353460"/>
      </p:ext>
    </p:extLst>
  </p:cSld>
  <p:clrMapOvr>
    <a:masterClrMapping/>
  </p:clrMapOvr>
  <mc:AlternateContent xmlns:mc="http://schemas.openxmlformats.org/markup-compatibility/2006">
    <mc:Choice xmlns:p14="http://schemas.microsoft.com/office/powerpoint/2010/main" Requires="p14">
      <p:transition p14:dur="250" advTm="24999"/>
    </mc:Choice>
    <mc:Fallback>
      <p:transition advTm="249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D63E5-8357-124E-9AFE-EBB58DD2B872}"/>
              </a:ext>
            </a:extLst>
          </p:cNvPr>
          <p:cNvSpPr>
            <a:spLocks noGrp="1"/>
          </p:cNvSpPr>
          <p:nvPr>
            <p:ph type="title"/>
          </p:nvPr>
        </p:nvSpPr>
        <p:spPr/>
        <p:txBody>
          <a:bodyPr>
            <a:normAutofit/>
          </a:bodyPr>
          <a:lstStyle/>
          <a:p>
            <a:r>
              <a:rPr lang="en-US" sz="5400" dirty="0">
                <a:latin typeface="Calibri" panose="020F0502020204030204" pitchFamily="34" charset="0"/>
                <a:cs typeface="Calibri" panose="020F0502020204030204" pitchFamily="34" charset="0"/>
              </a:rPr>
              <a:t>Federal Guidelines</a:t>
            </a:r>
          </a:p>
        </p:txBody>
      </p:sp>
      <p:sp>
        <p:nvSpPr>
          <p:cNvPr id="3" name="Content Placeholder 2">
            <a:extLst>
              <a:ext uri="{FF2B5EF4-FFF2-40B4-BE49-F238E27FC236}">
                <a16:creationId xmlns:a16="http://schemas.microsoft.com/office/drawing/2014/main" id="{860DF68F-6CB7-0845-A401-DFAD6F73ED05}"/>
              </a:ext>
            </a:extLst>
          </p:cNvPr>
          <p:cNvSpPr>
            <a:spLocks noGrp="1"/>
          </p:cNvSpPr>
          <p:nvPr>
            <p:ph idx="1"/>
          </p:nvPr>
        </p:nvSpPr>
        <p:spPr/>
        <p:txBody>
          <a:bodyPr>
            <a:noAutofit/>
          </a:bodyPr>
          <a:lstStyle/>
          <a:p>
            <a:pPr lvl="0">
              <a:lnSpc>
                <a:spcPct val="110000"/>
              </a:lnSpc>
            </a:pPr>
            <a:r>
              <a:rPr lang="en-US" sz="2400" dirty="0"/>
              <a:t>We operate under the University of South Carolina Aiken’s Animal Welfare Assurance for Domestic Institutions.</a:t>
            </a:r>
          </a:p>
          <a:p>
            <a:pPr>
              <a:lnSpc>
                <a:spcPct val="110000"/>
              </a:lnSpc>
            </a:pPr>
            <a:r>
              <a:rPr lang="en-US" sz="2400" dirty="0"/>
              <a:t>We review the institutional program for humane care and use of animals using the </a:t>
            </a:r>
            <a:r>
              <a:rPr lang="en-US" sz="2400" u="sng" dirty="0">
                <a:hlinkClick r:id="rId6"/>
              </a:rPr>
              <a:t>Guide for the Care and Use of Laboratory Animals</a:t>
            </a:r>
            <a:r>
              <a:rPr lang="en-US" sz="2400" dirty="0"/>
              <a:t>.</a:t>
            </a:r>
          </a:p>
          <a:p>
            <a:pPr lvl="0">
              <a:lnSpc>
                <a:spcPct val="110000"/>
              </a:lnSpc>
            </a:pPr>
            <a:r>
              <a:rPr lang="en-US" sz="2400" dirty="0"/>
              <a:t>We follow all applicable provisions of the </a:t>
            </a:r>
            <a:r>
              <a:rPr lang="en-US" sz="2400" u="sng" dirty="0">
                <a:hlinkClick r:id="rId7"/>
              </a:rPr>
              <a:t>Animal Welfare Act</a:t>
            </a:r>
            <a:r>
              <a:rPr lang="en-US" sz="2400" dirty="0"/>
              <a:t>; the </a:t>
            </a:r>
            <a:r>
              <a:rPr lang="en-US" sz="2400" u="sng" dirty="0">
                <a:hlinkClick r:id="rId8"/>
              </a:rPr>
              <a:t>U.S. Government Principles for the Utilization and Care of Vertebrate Animals Used in Testing, Research, and Training</a:t>
            </a:r>
            <a:r>
              <a:rPr lang="en-US" sz="2400" dirty="0"/>
              <a:t>; </a:t>
            </a:r>
            <a:r>
              <a:rPr lang="en-US" sz="2400" u="sng" dirty="0">
                <a:hlinkClick r:id="rId9"/>
              </a:rPr>
              <a:t>Public Health Service (PHS) Policy on Humane Care and Use of Laboratory Animals</a:t>
            </a:r>
            <a:r>
              <a:rPr lang="en-US" sz="2400" dirty="0"/>
              <a:t>; and other Federal statutes and regulations relating to animals.</a:t>
            </a:r>
          </a:p>
        </p:txBody>
      </p:sp>
      <p:pic>
        <p:nvPicPr>
          <p:cNvPr id="4" name="Audio Recording Mar 31, 2022 at 2:19:34 PM" descr="Audio Recording Mar 31, 2022 at 2:19:34 PM">
            <a:hlinkClick r:id="" action="ppaction://media"/>
            <a:extLst>
              <a:ext uri="{FF2B5EF4-FFF2-40B4-BE49-F238E27FC236}">
                <a16:creationId xmlns:a16="http://schemas.microsoft.com/office/drawing/2014/main" id="{5B80C2C9-8F2E-6C4E-881C-332BEC57B2F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pic>
        <p:nvPicPr>
          <p:cNvPr id="5" name="Audio 4">
            <a:hlinkClick r:id="" action="ppaction://media"/>
            <a:extLst>
              <a:ext uri="{FF2B5EF4-FFF2-40B4-BE49-F238E27FC236}">
                <a16:creationId xmlns:a16="http://schemas.microsoft.com/office/drawing/2014/main" id="{845C139A-52D5-4A44-B78F-4A545DCC6F5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72368136"/>
      </p:ext>
    </p:extLst>
  </p:cSld>
  <p:clrMapOvr>
    <a:masterClrMapping/>
  </p:clrMapOvr>
  <mc:AlternateContent xmlns:mc="http://schemas.openxmlformats.org/markup-compatibility/2006">
    <mc:Choice xmlns:p14="http://schemas.microsoft.com/office/powerpoint/2010/main" Requires="p14">
      <p:transition p14:dur="250" advTm="17039"/>
    </mc:Choice>
    <mc:Fallback>
      <p:transition advTm="170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audio isNarration="1">
              <p:cMediaNode vol="80000" showWhenStopped="0">
                <p:cTn id="8"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F2CC-759F-EA42-BD1F-44022E83E862}"/>
              </a:ext>
            </a:extLst>
          </p:cNvPr>
          <p:cNvSpPr>
            <a:spLocks noGrp="1"/>
          </p:cNvSpPr>
          <p:nvPr>
            <p:ph type="title"/>
          </p:nvPr>
        </p:nvSpPr>
        <p:spPr/>
        <p:txBody>
          <a:bodyPr>
            <a:normAutofit/>
          </a:bodyPr>
          <a:lstStyle/>
          <a:p>
            <a:r>
              <a:rPr lang="en-US" sz="5400" dirty="0"/>
              <a:t>Responsibilities</a:t>
            </a:r>
          </a:p>
        </p:txBody>
      </p:sp>
      <p:sp>
        <p:nvSpPr>
          <p:cNvPr id="3" name="Content Placeholder 2">
            <a:extLst>
              <a:ext uri="{FF2B5EF4-FFF2-40B4-BE49-F238E27FC236}">
                <a16:creationId xmlns:a16="http://schemas.microsoft.com/office/drawing/2014/main" id="{95DC985B-7F3B-4C4D-B673-1998B6AEB4F0}"/>
              </a:ext>
            </a:extLst>
          </p:cNvPr>
          <p:cNvSpPr>
            <a:spLocks noGrp="1"/>
          </p:cNvSpPr>
          <p:nvPr>
            <p:ph idx="1"/>
          </p:nvPr>
        </p:nvSpPr>
        <p:spPr/>
        <p:txBody>
          <a:bodyPr>
            <a:normAutofit/>
          </a:bodyPr>
          <a:lstStyle/>
          <a:p>
            <a:pPr>
              <a:lnSpc>
                <a:spcPct val="110000"/>
              </a:lnSpc>
            </a:pPr>
            <a:r>
              <a:rPr lang="en-US" sz="2600" dirty="0"/>
              <a:t>Inspect all institutional animal facilities using the Guide as a basis for evaluation at least once every six (6) months.</a:t>
            </a:r>
          </a:p>
          <a:p>
            <a:pPr lvl="0">
              <a:lnSpc>
                <a:spcPct val="110000"/>
              </a:lnSpc>
            </a:pPr>
            <a:r>
              <a:rPr lang="en-US" sz="2600" dirty="0"/>
              <a:t>Review and approve, require modifications, or withhold approval of activities related to the care and use of animals at USC Aiken according to PHS Policy IV.C.1-3.</a:t>
            </a:r>
          </a:p>
          <a:p>
            <a:pPr lvl="0">
              <a:lnSpc>
                <a:spcPct val="110000"/>
              </a:lnSpc>
            </a:pPr>
            <a:r>
              <a:rPr lang="en-US" sz="2600" dirty="0"/>
              <a:t>Prepare and submit semiannual and annual IACUC reports.</a:t>
            </a:r>
          </a:p>
          <a:p>
            <a:endParaRPr lang="en-US" dirty="0"/>
          </a:p>
        </p:txBody>
      </p:sp>
      <p:pic>
        <p:nvPicPr>
          <p:cNvPr id="4" name="Audio 3">
            <a:hlinkClick r:id="" action="ppaction://media"/>
            <a:extLst>
              <a:ext uri="{FF2B5EF4-FFF2-40B4-BE49-F238E27FC236}">
                <a16:creationId xmlns:a16="http://schemas.microsoft.com/office/drawing/2014/main" id="{D3C14E6C-2B30-3343-9509-43E199C37A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84504881"/>
      </p:ext>
    </p:extLst>
  </p:cSld>
  <p:clrMapOvr>
    <a:masterClrMapping/>
  </p:clrMapOvr>
  <mc:AlternateContent xmlns:mc="http://schemas.openxmlformats.org/markup-compatibility/2006">
    <mc:Choice xmlns:p14="http://schemas.microsoft.com/office/powerpoint/2010/main" Requires="p14">
      <p:transition p14:dur="250" advTm="27285"/>
    </mc:Choice>
    <mc:Fallback>
      <p:transition advTm="272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CFF7E-B796-F440-A4AD-EE7AD769A69D}"/>
              </a:ext>
            </a:extLst>
          </p:cNvPr>
          <p:cNvSpPr>
            <a:spLocks noGrp="1"/>
          </p:cNvSpPr>
          <p:nvPr>
            <p:ph type="title"/>
          </p:nvPr>
        </p:nvSpPr>
        <p:spPr>
          <a:xfrm>
            <a:off x="838200" y="624568"/>
            <a:ext cx="3766457" cy="5412920"/>
          </a:xfrm>
        </p:spPr>
        <p:txBody>
          <a:bodyPr>
            <a:normAutofit/>
          </a:bodyPr>
          <a:lstStyle/>
          <a:p>
            <a:r>
              <a:rPr lang="en-US" sz="5400" dirty="0">
                <a:solidFill>
                  <a:srgbClr val="FFFFFF"/>
                </a:solidFill>
              </a:rPr>
              <a:t>Training</a:t>
            </a:r>
          </a:p>
        </p:txBody>
      </p:sp>
      <p:sp>
        <p:nvSpPr>
          <p:cNvPr id="3" name="Content Placeholder 2">
            <a:extLst>
              <a:ext uri="{FF2B5EF4-FFF2-40B4-BE49-F238E27FC236}">
                <a16:creationId xmlns:a16="http://schemas.microsoft.com/office/drawing/2014/main" id="{CDA4D789-3248-B64B-886F-FBC86A4F54E9}"/>
              </a:ext>
            </a:extLst>
          </p:cNvPr>
          <p:cNvSpPr>
            <a:spLocks noGrp="1"/>
          </p:cNvSpPr>
          <p:nvPr>
            <p:ph idx="1"/>
          </p:nvPr>
        </p:nvSpPr>
        <p:spPr>
          <a:xfrm>
            <a:off x="5600700" y="624568"/>
            <a:ext cx="5881766" cy="5791222"/>
          </a:xfrm>
        </p:spPr>
        <p:txBody>
          <a:bodyPr anchor="ctr">
            <a:normAutofit/>
          </a:bodyPr>
          <a:lstStyle/>
          <a:p>
            <a:pPr marL="0" indent="0">
              <a:lnSpc>
                <a:spcPct val="110000"/>
              </a:lnSpc>
              <a:buNone/>
            </a:pPr>
            <a:r>
              <a:rPr lang="en-US" sz="1900" dirty="0"/>
              <a:t>USC Aiken has adopted the Collaborative Institutional Training Initiative (CITI) and AALAS Learning Library online training program to provide the required education to animal care and use personnel.  Individuals will be required to complete the modules assigned to their learner group (role) in the animal care program:</a:t>
            </a:r>
          </a:p>
          <a:p>
            <a:pPr lvl="1">
              <a:lnSpc>
                <a:spcPct val="110000"/>
              </a:lnSpc>
            </a:pPr>
            <a:r>
              <a:rPr lang="en-US" sz="1900" dirty="0"/>
              <a:t>Investigators, staff and students that perform lab animal research must take the “Working with the IACUC” course.</a:t>
            </a:r>
            <a:endParaRPr lang="en-US" sz="1900" b="1" dirty="0"/>
          </a:p>
          <a:p>
            <a:pPr lvl="1">
              <a:lnSpc>
                <a:spcPct val="110000"/>
              </a:lnSpc>
            </a:pPr>
            <a:r>
              <a:rPr lang="en-US" sz="1900" dirty="0"/>
              <a:t>IACUC institutional officer, chair, members and coordinators must take two courses: “Working with the IACUC” and “Essentials for IACUC Members.”</a:t>
            </a:r>
          </a:p>
          <a:p>
            <a:pPr lvl="1">
              <a:lnSpc>
                <a:spcPct val="110000"/>
              </a:lnSpc>
            </a:pPr>
            <a:r>
              <a:rPr lang="en-US" sz="1900" dirty="0"/>
              <a:t>Investigators who are conducting field or observational studies must complete the “Wildlife Training” module.</a:t>
            </a:r>
            <a:endParaRPr lang="en-US" sz="1900" b="1" dirty="0"/>
          </a:p>
        </p:txBody>
      </p:sp>
      <p:pic>
        <p:nvPicPr>
          <p:cNvPr id="4" name="Audio 3">
            <a:hlinkClick r:id="" action="ppaction://media"/>
            <a:extLst>
              <a:ext uri="{FF2B5EF4-FFF2-40B4-BE49-F238E27FC236}">
                <a16:creationId xmlns:a16="http://schemas.microsoft.com/office/drawing/2014/main" id="{388CF402-A4EE-BC4A-A7DC-19B0CA057A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67738880"/>
      </p:ext>
    </p:extLst>
  </p:cSld>
  <p:clrMapOvr>
    <a:masterClrMapping/>
  </p:clrMapOvr>
  <mc:AlternateContent xmlns:mc="http://schemas.openxmlformats.org/markup-compatibility/2006">
    <mc:Choice xmlns:p14="http://schemas.microsoft.com/office/powerpoint/2010/main" Requires="p14">
      <p:transition p14:dur="250" advTm="12664"/>
    </mc:Choice>
    <mc:Fallback>
      <p:transition advTm="12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1598</Words>
  <Application>Microsoft Macintosh PowerPoint</Application>
  <PresentationFormat>Widescreen</PresentationFormat>
  <Paragraphs>119</Paragraphs>
  <Slides>20</Slides>
  <Notes>8</Notes>
  <HiddenSlides>0</HiddenSlides>
  <MMClips>21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Tw Cen MT</vt:lpstr>
      <vt:lpstr>Office Theme</vt:lpstr>
      <vt:lpstr>USC Aiken</vt:lpstr>
      <vt:lpstr>What is an IACUC?</vt:lpstr>
      <vt:lpstr>PowerPoint Presentation</vt:lpstr>
      <vt:lpstr>Our Mission</vt:lpstr>
      <vt:lpstr>Membership</vt:lpstr>
      <vt:lpstr>PowerPoint Presentation</vt:lpstr>
      <vt:lpstr>Federal Guidelines</vt:lpstr>
      <vt:lpstr>Responsibilities</vt:lpstr>
      <vt:lpstr>Training</vt:lpstr>
      <vt:lpstr>Training, continued</vt:lpstr>
      <vt:lpstr>Protocols</vt:lpstr>
      <vt:lpstr>Protocols, continued</vt:lpstr>
      <vt:lpstr>Types of Reviews</vt:lpstr>
      <vt:lpstr>Voting</vt:lpstr>
      <vt:lpstr>Inspections</vt:lpstr>
      <vt:lpstr>PowerPoint Presentation</vt:lpstr>
      <vt:lpstr>Deficiencies</vt:lpstr>
      <vt:lpstr>Annual Reports</vt:lpstr>
      <vt:lpstr>Recommended Videos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USC Aiken IACUC</dc:title>
  <dc:creator>Deborah McMurtrie</dc:creator>
  <cp:lastModifiedBy>Deborah McMurtrie</cp:lastModifiedBy>
  <cp:revision>75</cp:revision>
  <dcterms:created xsi:type="dcterms:W3CDTF">2022-03-31T08:47:55Z</dcterms:created>
  <dcterms:modified xsi:type="dcterms:W3CDTF">2022-04-02T01:22:10Z</dcterms:modified>
</cp:coreProperties>
</file>